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60" r:id="rId1"/>
  </p:sldMasterIdLst>
  <p:notesMasterIdLst>
    <p:notesMasterId r:id="rId29"/>
  </p:notesMasterIdLst>
  <p:handoutMasterIdLst>
    <p:handoutMasterId r:id="rId30"/>
  </p:handoutMasterIdLst>
  <p:sldIdLst>
    <p:sldId id="256" r:id="rId2"/>
    <p:sldId id="259" r:id="rId3"/>
    <p:sldId id="269" r:id="rId4"/>
    <p:sldId id="288" r:id="rId5"/>
    <p:sldId id="264" r:id="rId6"/>
    <p:sldId id="258" r:id="rId7"/>
    <p:sldId id="280" r:id="rId8"/>
    <p:sldId id="276" r:id="rId9"/>
    <p:sldId id="266" r:id="rId10"/>
    <p:sldId id="267" r:id="rId11"/>
    <p:sldId id="268" r:id="rId12"/>
    <p:sldId id="270" r:id="rId13"/>
    <p:sldId id="271" r:id="rId14"/>
    <p:sldId id="272" r:id="rId15"/>
    <p:sldId id="273" r:id="rId16"/>
    <p:sldId id="279" r:id="rId17"/>
    <p:sldId id="274" r:id="rId18"/>
    <p:sldId id="277" r:id="rId19"/>
    <p:sldId id="275" r:id="rId20"/>
    <p:sldId id="287" r:id="rId21"/>
    <p:sldId id="281" r:id="rId22"/>
    <p:sldId id="282" r:id="rId23"/>
    <p:sldId id="283" r:id="rId24"/>
    <p:sldId id="284" r:id="rId25"/>
    <p:sldId id="285" r:id="rId26"/>
    <p:sldId id="286" r:id="rId27"/>
    <p:sldId id="289" r:id="rId2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 d'emploi" id="{0104EE2A-51BC-4E6A-A1B3-38B0E7106244}">
          <p14:sldIdLst>
            <p14:sldId id="256"/>
            <p14:sldId id="259"/>
            <p14:sldId id="269"/>
            <p14:sldId id="288"/>
            <p14:sldId id="264"/>
          </p14:sldIdLst>
        </p14:section>
        <p14:section name="Modèle PSBC" id="{3D644876-A995-4AEB-A61F-73E6618CEE8E}">
          <p14:sldIdLst>
            <p14:sldId id="258"/>
            <p14:sldId id="280"/>
            <p14:sldId id="276"/>
          </p14:sldIdLst>
        </p14:section>
        <p14:section name="Fiches opérationnelles d'intervention" id="{0F089BC5-9324-4BC4-BFE9-B4D1AE7AB510}">
          <p14:sldIdLst>
            <p14:sldId id="266"/>
            <p14:sldId id="267"/>
            <p14:sldId id="268"/>
            <p14:sldId id="270"/>
            <p14:sldId id="271"/>
            <p14:sldId id="272"/>
            <p14:sldId id="273"/>
          </p14:sldIdLst>
        </p14:section>
        <p14:section name="Localisation des oeuvres prioritaires et fiches d'intervention" id="{144A3531-C247-4A26-A0FF-90B82C865B18}">
          <p14:sldIdLst>
            <p14:sldId id="279"/>
            <p14:sldId id="274"/>
            <p14:sldId id="277"/>
            <p14:sldId id="275"/>
            <p14:sldId id="287"/>
            <p14:sldId id="281"/>
            <p14:sldId id="282"/>
            <p14:sldId id="283"/>
            <p14:sldId id="284"/>
            <p14:sldId id="285"/>
            <p14:sldId id="286"/>
            <p14:sldId id="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courselaud" initials="mc" lastIdx="2" clrIdx="0">
    <p:extLst>
      <p:ext uri="{19B8F6BF-5375-455C-9EA6-DF929625EA0E}">
        <p15:presenceInfo xmlns:p15="http://schemas.microsoft.com/office/powerpoint/2012/main" userId="marie courselau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04040"/>
    <a:srgbClr val="5B9BD5"/>
    <a:srgbClr val="F38619"/>
    <a:srgbClr val="FEAEC9"/>
    <a:srgbClr val="FFC000"/>
    <a:srgbClr val="FF00FF"/>
    <a:srgbClr val="92D050"/>
    <a:srgbClr val="99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9" d="100"/>
          <a:sy n="19" d="100"/>
        </p:scale>
        <p:origin x="4344" y="30"/>
      </p:cViewPr>
      <p:guideLst/>
    </p:cSldViewPr>
  </p:slideViewPr>
  <p:notesTextViewPr>
    <p:cViewPr>
      <p:scale>
        <a:sx n="1" d="1"/>
        <a:sy n="1" d="1"/>
      </p:scale>
      <p:origin x="0" y="0"/>
    </p:cViewPr>
  </p:notesText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F2680D2-8699-47A8-8348-040A4216EF46}" type="datetimeFigureOut">
              <a:rPr lang="fr-FR" smtClean="0"/>
              <a:t>09/08/2023</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56D37A3-BDFE-4694-B62D-020A7BF490D6}" type="slidenum">
              <a:rPr lang="fr-FR" smtClean="0"/>
              <a:t>‹N°›</a:t>
            </a:fld>
            <a:endParaRPr lang="fr-FR"/>
          </a:p>
        </p:txBody>
      </p:sp>
    </p:spTree>
    <p:extLst>
      <p:ext uri="{BB962C8B-B14F-4D97-AF65-F5344CB8AC3E}">
        <p14:creationId xmlns:p14="http://schemas.microsoft.com/office/powerpoint/2010/main" val="184821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03C3E5-1CBE-4356-A0BA-1C9659389B65}" type="datetimeFigureOut">
              <a:rPr lang="fr-FR" smtClean="0"/>
              <a:t>09/08/2023</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6C62E9D-F60C-413B-93E9-5EE512B1F0FE}" type="slidenum">
              <a:rPr lang="fr-FR" smtClean="0"/>
              <a:t>‹N°›</a:t>
            </a:fld>
            <a:endParaRPr lang="fr-FR"/>
          </a:p>
        </p:txBody>
      </p:sp>
    </p:spTree>
    <p:extLst>
      <p:ext uri="{BB962C8B-B14F-4D97-AF65-F5344CB8AC3E}">
        <p14:creationId xmlns:p14="http://schemas.microsoft.com/office/powerpoint/2010/main" val="211639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39963" y="1241425"/>
            <a:ext cx="2317750" cy="334962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C62E9D-F60C-413B-93E9-5EE512B1F0FE}" type="slidenum">
              <a:rPr lang="fr-FR" smtClean="0"/>
              <a:t>9</a:t>
            </a:fld>
            <a:endParaRPr lang="fr-FR"/>
          </a:p>
        </p:txBody>
      </p:sp>
    </p:spTree>
    <p:extLst>
      <p:ext uri="{BB962C8B-B14F-4D97-AF65-F5344CB8AC3E}">
        <p14:creationId xmlns:p14="http://schemas.microsoft.com/office/powerpoint/2010/main" val="307642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C62E9D-F60C-413B-93E9-5EE512B1F0FE}" type="slidenum">
              <a:rPr lang="fr-FR" smtClean="0"/>
              <a:t>20</a:t>
            </a:fld>
            <a:endParaRPr lang="fr-FR"/>
          </a:p>
        </p:txBody>
      </p:sp>
    </p:spTree>
    <p:extLst>
      <p:ext uri="{BB962C8B-B14F-4D97-AF65-F5344CB8AC3E}">
        <p14:creationId xmlns:p14="http://schemas.microsoft.com/office/powerpoint/2010/main" val="47148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499"/>
            </a:lvl1pPr>
          </a:lstStyle>
          <a:p>
            <a:r>
              <a:rPr lang="fr-FR" smtClean="0"/>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886" indent="0" algn="ctr">
              <a:buNone/>
              <a:defRPr sz="1499"/>
            </a:lvl2pPr>
            <a:lvl3pPr marL="685771" indent="0" algn="ctr">
              <a:buNone/>
              <a:defRPr sz="1351"/>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200" indent="0" algn="ctr">
              <a:buNone/>
              <a:defRPr sz="1200"/>
            </a:lvl8pPr>
            <a:lvl9pPr marL="2743085" indent="0" algn="ctr">
              <a:buNone/>
              <a:defRPr sz="12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09/08/2023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35960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09/08/2023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104222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09/08/2023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5873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E0124A-0157-4247-B742-58418CF5494F}" type="datetimeFigureOut">
              <a:rPr lang="fr-FR" smtClean="0"/>
              <a:t>09/08/2023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9689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499"/>
            </a:lvl1pPr>
          </a:lstStyle>
          <a:p>
            <a:r>
              <a:rPr lang="fr-FR" smtClean="0"/>
              <a:t>Modifiez le style du titre</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886" indent="0">
              <a:buNone/>
              <a:defRPr sz="1499">
                <a:solidFill>
                  <a:schemeClr val="tx1">
                    <a:tint val="75000"/>
                  </a:schemeClr>
                </a:solidFill>
              </a:defRPr>
            </a:lvl2pPr>
            <a:lvl3pPr marL="685771" indent="0">
              <a:buNone/>
              <a:defRPr sz="1351">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200"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5E0124A-0157-4247-B742-58418CF5494F}" type="datetimeFigureOut">
              <a:rPr lang="fr-FR" smtClean="0"/>
              <a:t>09/08/2023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76552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5E0124A-0157-4247-B742-58418CF5494F}" type="datetimeFigureOut">
              <a:rPr lang="fr-FR" smtClean="0"/>
              <a:t>09/08/2023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91715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fr-FR" smtClean="0"/>
              <a:t>Modifier les styles du texte du masque</a:t>
            </a:r>
          </a:p>
        </p:txBody>
      </p:sp>
      <p:sp>
        <p:nvSpPr>
          <p:cNvPr id="4" name="Content Placeholder 3"/>
          <p:cNvSpPr>
            <a:spLocks noGrp="1"/>
          </p:cNvSpPr>
          <p:nvPr>
            <p:ph sz="half" idx="2"/>
          </p:nvPr>
        </p:nvSpPr>
        <p:spPr>
          <a:xfrm>
            <a:off x="472382" y="3618443"/>
            <a:ext cx="2901255" cy="532218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886" indent="0">
              <a:buNone/>
              <a:defRPr sz="1499" b="1"/>
            </a:lvl2pPr>
            <a:lvl3pPr marL="685771" indent="0">
              <a:buNone/>
              <a:defRPr sz="1351"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200" indent="0">
              <a:buNone/>
              <a:defRPr sz="1200" b="1"/>
            </a:lvl8pPr>
            <a:lvl9pPr marL="2743085" indent="0">
              <a:buNone/>
              <a:defRPr sz="1200" b="1"/>
            </a:lvl9pPr>
          </a:lstStyle>
          <a:p>
            <a:pPr lvl="0"/>
            <a:r>
              <a:rPr lang="fr-FR" smtClean="0"/>
              <a:t>Modifier les styles du texte du masque</a:t>
            </a:r>
          </a:p>
        </p:txBody>
      </p:sp>
      <p:sp>
        <p:nvSpPr>
          <p:cNvPr id="6" name="Content Placeholder 5"/>
          <p:cNvSpPr>
            <a:spLocks noGrp="1"/>
          </p:cNvSpPr>
          <p:nvPr>
            <p:ph sz="quarter" idx="4"/>
          </p:nvPr>
        </p:nvSpPr>
        <p:spPr>
          <a:xfrm>
            <a:off x="3471864" y="3618443"/>
            <a:ext cx="2915543" cy="532218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5E0124A-0157-4247-B742-58418CF5494F}" type="datetimeFigureOut">
              <a:rPr lang="fr-FR" smtClean="0"/>
              <a:t>09/08/2023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206457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5E0124A-0157-4247-B742-58418CF5494F}" type="datetimeFigureOut">
              <a:rPr lang="fr-FR" smtClean="0"/>
              <a:t>09/08/2023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300013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0124A-0157-4247-B742-58418CF5494F}" type="datetimeFigureOut">
              <a:rPr lang="fr-FR" smtClean="0"/>
              <a:t>09/08/2023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6746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fr-FR" smtClean="0"/>
              <a:t>Modifiez le style du titre</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1"/>
            </a:lvl1pPr>
            <a:lvl2pPr>
              <a:defRPr sz="2100"/>
            </a:lvl2pPr>
            <a:lvl3pPr>
              <a:defRPr sz="1800"/>
            </a:lvl3pPr>
            <a:lvl4pPr>
              <a:defRPr sz="1499"/>
            </a:lvl4pPr>
            <a:lvl5pPr>
              <a:defRPr sz="1499"/>
            </a:lvl5pPr>
            <a:lvl6pPr>
              <a:defRPr sz="1499"/>
            </a:lvl6pPr>
            <a:lvl7pPr>
              <a:defRPr sz="1499"/>
            </a:lvl7pPr>
            <a:lvl8pPr>
              <a:defRPr sz="1499"/>
            </a:lvl8pPr>
            <a:lvl9pPr>
              <a:defRPr sz="1499"/>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5E0124A-0157-4247-B742-58418CF5494F}" type="datetimeFigureOut">
              <a:rPr lang="fr-FR" smtClean="0"/>
              <a:t>09/08/2023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278000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1"/>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1"/>
            </a:lvl1pPr>
            <a:lvl2pPr marL="342886" indent="0">
              <a:buNone/>
              <a:defRPr sz="2100"/>
            </a:lvl2pPr>
            <a:lvl3pPr marL="685771" indent="0">
              <a:buNone/>
              <a:defRPr sz="1800"/>
            </a:lvl3pPr>
            <a:lvl4pPr marL="1028657" indent="0">
              <a:buNone/>
              <a:defRPr sz="1499"/>
            </a:lvl4pPr>
            <a:lvl5pPr marL="1371543" indent="0">
              <a:buNone/>
              <a:defRPr sz="1499"/>
            </a:lvl5pPr>
            <a:lvl6pPr marL="1714428" indent="0">
              <a:buNone/>
              <a:defRPr sz="1499"/>
            </a:lvl6pPr>
            <a:lvl7pPr marL="2057314" indent="0">
              <a:buNone/>
              <a:defRPr sz="1499"/>
            </a:lvl7pPr>
            <a:lvl8pPr marL="2400200" indent="0">
              <a:buNone/>
              <a:defRPr sz="1499"/>
            </a:lvl8pPr>
            <a:lvl9pPr marL="2743085" indent="0">
              <a:buNone/>
              <a:defRPr sz="1499"/>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6" indent="0">
              <a:buNone/>
              <a:defRPr sz="1050"/>
            </a:lvl2pPr>
            <a:lvl3pPr marL="685771"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200" indent="0">
              <a:buNone/>
              <a:defRPr sz="750"/>
            </a:lvl8pPr>
            <a:lvl9pPr marL="2743085"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5E0124A-0157-4247-B742-58418CF5494F}" type="datetimeFigureOut">
              <a:rPr lang="fr-FR" smtClean="0"/>
              <a:t>09/08/2023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4FDC6-07E7-4C49-8DAE-16E614FA806B}" type="slidenum">
              <a:rPr lang="fr-FR" smtClean="0"/>
              <a:t>‹N°›</a:t>
            </a:fld>
            <a:endParaRPr lang="fr-FR"/>
          </a:p>
        </p:txBody>
      </p:sp>
    </p:spTree>
    <p:extLst>
      <p:ext uri="{BB962C8B-B14F-4D97-AF65-F5344CB8AC3E}">
        <p14:creationId xmlns:p14="http://schemas.microsoft.com/office/powerpoint/2010/main" val="43853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5E0124A-0157-4247-B742-58418CF5494F}" type="datetimeFigureOut">
              <a:rPr lang="fr-FR" smtClean="0"/>
              <a:t>09/08/2023</a:t>
            </a:fld>
            <a:endParaRPr lang="fr-FR"/>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054FDC6-07E7-4C49-8DAE-16E614FA806B}" type="slidenum">
              <a:rPr lang="fr-FR" smtClean="0"/>
              <a:t>‹N°›</a:t>
            </a:fld>
            <a:endParaRPr lang="fr-FR"/>
          </a:p>
        </p:txBody>
      </p:sp>
    </p:spTree>
    <p:extLst>
      <p:ext uri="{BB962C8B-B14F-4D97-AF65-F5344CB8AC3E}">
        <p14:creationId xmlns:p14="http://schemas.microsoft.com/office/powerpoint/2010/main" val="3518940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7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1" rtl="0" eaLnBrk="1" latinLnBrk="0" hangingPunct="1">
        <a:lnSpc>
          <a:spcPct val="90000"/>
        </a:lnSpc>
        <a:spcBef>
          <a:spcPts val="376"/>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1" rtl="0" eaLnBrk="1" latinLnBrk="0" hangingPunct="1">
        <a:lnSpc>
          <a:spcPct val="90000"/>
        </a:lnSpc>
        <a:spcBef>
          <a:spcPts val="376"/>
        </a:spcBef>
        <a:buFont typeface="Arial" panose="020B0604020202020204" pitchFamily="34" charset="0"/>
        <a:buChar char="•"/>
        <a:defRPr sz="1499" kern="1200">
          <a:solidFill>
            <a:schemeClr val="tx1"/>
          </a:solidFill>
          <a:latin typeface="+mn-lt"/>
          <a:ea typeface="+mn-ea"/>
          <a:cs typeface="+mn-cs"/>
        </a:defRPr>
      </a:lvl3pPr>
      <a:lvl4pPr marL="1200100"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4pPr>
      <a:lvl5pPr marL="1542986"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5pPr>
      <a:lvl6pPr marL="1885871"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6pPr>
      <a:lvl7pPr marL="2228757"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7pPr>
      <a:lvl8pPr marL="2571643"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8pPr>
      <a:lvl9pPr marL="2914528" indent="-171443" algn="l" defTabSz="685771" rtl="0" eaLnBrk="1" latinLnBrk="0" hangingPunct="1">
        <a:lnSpc>
          <a:spcPct val="90000"/>
        </a:lnSpc>
        <a:spcBef>
          <a:spcPts val="376"/>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71" rtl="0" eaLnBrk="1" latinLnBrk="0" hangingPunct="1">
        <a:defRPr sz="1351" kern="1200">
          <a:solidFill>
            <a:schemeClr val="tx1"/>
          </a:solidFill>
          <a:latin typeface="+mn-lt"/>
          <a:ea typeface="+mn-ea"/>
          <a:cs typeface="+mn-cs"/>
        </a:defRPr>
      </a:lvl1pPr>
      <a:lvl2pPr marL="342886" algn="l" defTabSz="685771" rtl="0" eaLnBrk="1" latinLnBrk="0" hangingPunct="1">
        <a:defRPr sz="1351" kern="1200">
          <a:solidFill>
            <a:schemeClr val="tx1"/>
          </a:solidFill>
          <a:latin typeface="+mn-lt"/>
          <a:ea typeface="+mn-ea"/>
          <a:cs typeface="+mn-cs"/>
        </a:defRPr>
      </a:lvl2pPr>
      <a:lvl3pPr marL="685771" algn="l" defTabSz="685771" rtl="0" eaLnBrk="1" latinLnBrk="0" hangingPunct="1">
        <a:defRPr sz="1351" kern="1200">
          <a:solidFill>
            <a:schemeClr val="tx1"/>
          </a:solidFill>
          <a:latin typeface="+mn-lt"/>
          <a:ea typeface="+mn-ea"/>
          <a:cs typeface="+mn-cs"/>
        </a:defRPr>
      </a:lvl3pPr>
      <a:lvl4pPr marL="1028657" algn="l" defTabSz="685771" rtl="0" eaLnBrk="1" latinLnBrk="0" hangingPunct="1">
        <a:defRPr sz="1351" kern="1200">
          <a:solidFill>
            <a:schemeClr val="tx1"/>
          </a:solidFill>
          <a:latin typeface="+mn-lt"/>
          <a:ea typeface="+mn-ea"/>
          <a:cs typeface="+mn-cs"/>
        </a:defRPr>
      </a:lvl4pPr>
      <a:lvl5pPr marL="1371543" algn="l" defTabSz="685771" rtl="0" eaLnBrk="1" latinLnBrk="0" hangingPunct="1">
        <a:defRPr sz="1351" kern="1200">
          <a:solidFill>
            <a:schemeClr val="tx1"/>
          </a:solidFill>
          <a:latin typeface="+mn-lt"/>
          <a:ea typeface="+mn-ea"/>
          <a:cs typeface="+mn-cs"/>
        </a:defRPr>
      </a:lvl5pPr>
      <a:lvl6pPr marL="1714428" algn="l" defTabSz="685771" rtl="0" eaLnBrk="1" latinLnBrk="0" hangingPunct="1">
        <a:defRPr sz="1351" kern="1200">
          <a:solidFill>
            <a:schemeClr val="tx1"/>
          </a:solidFill>
          <a:latin typeface="+mn-lt"/>
          <a:ea typeface="+mn-ea"/>
          <a:cs typeface="+mn-cs"/>
        </a:defRPr>
      </a:lvl6pPr>
      <a:lvl7pPr marL="2057314" algn="l" defTabSz="685771" rtl="0" eaLnBrk="1" latinLnBrk="0" hangingPunct="1">
        <a:defRPr sz="1351" kern="1200">
          <a:solidFill>
            <a:schemeClr val="tx1"/>
          </a:solidFill>
          <a:latin typeface="+mn-lt"/>
          <a:ea typeface="+mn-ea"/>
          <a:cs typeface="+mn-cs"/>
        </a:defRPr>
      </a:lvl7pPr>
      <a:lvl8pPr marL="2400200" algn="l" defTabSz="685771" rtl="0" eaLnBrk="1" latinLnBrk="0" hangingPunct="1">
        <a:defRPr sz="1351" kern="1200">
          <a:solidFill>
            <a:schemeClr val="tx1"/>
          </a:solidFill>
          <a:latin typeface="+mn-lt"/>
          <a:ea typeface="+mn-ea"/>
          <a:cs typeface="+mn-cs"/>
        </a:defRPr>
      </a:lvl8pPr>
      <a:lvl9pPr marL="2743085" algn="l" defTabSz="68577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r.wikiarquitectura.com/wp-content/uploads/2017/01/Museo_Horta_28629_-_Horta_Museum_-_Planta_2.png" TargetMode="External"/><Relationship Id="rId7"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5.png"/><Relationship Id="rId5" Type="http://schemas.openxmlformats.org/officeDocument/2006/relationships/image" Target="../media/image13.jpe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jp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wikiarquitectura.com/wp-content/uploads/2017/01/Museo_Horta_28629_-_Horta_Museum_-_Planta_2.png" TargetMode="External"/><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15.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r.wikiarquitectura.com/wp-content/uploads/2017/01/Museo_Horta_28629_-_Horta_Museum_-_Planta_2.png" TargetMode="Externa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fr.wikiarquitectura.com/wp-content/uploads/2017/01/Museo_Horta_28629_-_Horta_Museum_-_Planta_2.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7.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prefectures-regions.gouv.fr/content/download/14807/104155/file/Guide_PPCi-UTEA75_Juillet2012.pdf" TargetMode="External"/><Relationship Id="rId2" Type="http://schemas.openxmlformats.org/officeDocument/2006/relationships/hyperlink" Target="http://www.georisques.gouv.fr/"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bouclier-bleu.f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0" y="825514"/>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0" y="3095259"/>
            <a:ext cx="5143501" cy="730233"/>
          </a:xfrm>
        </p:spPr>
        <p:txBody>
          <a:bodyPr/>
          <a:lstStyle/>
          <a:p>
            <a:r>
              <a:rPr lang="fr-FR" i="1" dirty="0" smtClean="0">
                <a:latin typeface="Candara" panose="020E0502030303020204" pitchFamily="34" charset="0"/>
              </a:rPr>
              <a:t>Mode d’emploi</a:t>
            </a:r>
            <a:endParaRPr lang="fr-FR" i="1" dirty="0">
              <a:latin typeface="Candara" panose="020E0502030303020204" pitchFamily="34" charset="0"/>
            </a:endParaRPr>
          </a:p>
        </p:txBody>
      </p:sp>
      <p:sp>
        <p:nvSpPr>
          <p:cNvPr id="8" name="ZoneTexte 7"/>
          <p:cNvSpPr txBox="1"/>
          <p:nvPr/>
        </p:nvSpPr>
        <p:spPr>
          <a:xfrm>
            <a:off x="857250" y="4350727"/>
            <a:ext cx="5486400" cy="4893647"/>
          </a:xfrm>
          <a:prstGeom prst="rect">
            <a:avLst/>
          </a:prstGeom>
          <a:noFill/>
        </p:spPr>
        <p:txBody>
          <a:bodyPr wrap="square" rtlCol="0">
            <a:spAutoFit/>
          </a:bodyPr>
          <a:lstStyle/>
          <a:p>
            <a:pPr algn="just"/>
            <a:r>
              <a:rPr lang="fr-FR" sz="1200" dirty="0"/>
              <a:t>Le département de la conservation préventive du </a:t>
            </a:r>
            <a:r>
              <a:rPr lang="fr-FR" sz="1200" dirty="0" smtClean="0"/>
              <a:t>Centre de restauration des musées de France vous </a:t>
            </a:r>
            <a:r>
              <a:rPr lang="fr-FR" sz="1200" dirty="0"/>
              <a:t>propose un modèle de </a:t>
            </a:r>
            <a:r>
              <a:rPr lang="fr-FR" sz="1200" dirty="0" smtClean="0"/>
              <a:t>plan de sauvegarde </a:t>
            </a:r>
            <a:r>
              <a:rPr lang="fr-FR" sz="1200" dirty="0"/>
              <a:t>à compléter avec les informations spécifiques </a:t>
            </a:r>
            <a:r>
              <a:rPr lang="fr-FR" sz="1200" dirty="0" smtClean="0"/>
              <a:t>liées à </a:t>
            </a:r>
            <a:r>
              <a:rPr lang="fr-FR" sz="1200" dirty="0"/>
              <a:t>votre établissement</a:t>
            </a:r>
            <a:r>
              <a:rPr lang="fr-FR" sz="1200" dirty="0" smtClean="0"/>
              <a:t>.</a:t>
            </a:r>
          </a:p>
          <a:p>
            <a:pPr algn="just"/>
            <a:endParaRPr lang="fr-FR" sz="1200" dirty="0"/>
          </a:p>
          <a:p>
            <a:pPr algn="just"/>
            <a:r>
              <a:rPr lang="fr-FR" sz="1200" dirty="0" smtClean="0"/>
              <a:t>Pour vous accompagner dans la rédaction de ce document, nous vous conseillons de consulter les documents de la boîte à outils.</a:t>
            </a:r>
            <a:endParaRPr lang="fr-FR" sz="1200" dirty="0"/>
          </a:p>
          <a:p>
            <a:pPr algn="just"/>
            <a:endParaRPr lang="fr-FR" sz="1200" dirty="0"/>
          </a:p>
          <a:p>
            <a:pPr algn="just"/>
            <a:r>
              <a:rPr lang="fr-FR" sz="1200" dirty="0"/>
              <a:t>Ce </a:t>
            </a:r>
            <a:r>
              <a:rPr lang="fr-FR" sz="1200" dirty="0" smtClean="0"/>
              <a:t>modèle de plan </a:t>
            </a:r>
            <a:r>
              <a:rPr lang="fr-FR" sz="1200" dirty="0"/>
              <a:t>est modifiable sous format Power point</a:t>
            </a:r>
            <a:r>
              <a:rPr lang="fr-FR" sz="1200" dirty="0" smtClean="0"/>
              <a:t>. Il vous permettra de corriger individuellement les fiches. L’utilisation de ce logiciel facilitera la mise à jour.</a:t>
            </a:r>
            <a:endParaRPr lang="fr-FR" sz="1200" dirty="0"/>
          </a:p>
          <a:p>
            <a:pPr algn="just"/>
            <a:endParaRPr lang="fr-FR" sz="1200" dirty="0"/>
          </a:p>
          <a:p>
            <a:pPr marL="285738" indent="-285738" algn="just">
              <a:buFontTx/>
              <a:buChar char="-"/>
            </a:pPr>
            <a:r>
              <a:rPr lang="fr-FR" sz="1200" dirty="0"/>
              <a:t>Laissez-vous guider par les consignes indiquées en rouge puis </a:t>
            </a:r>
            <a:r>
              <a:rPr lang="fr-FR" sz="1200" dirty="0" smtClean="0"/>
              <a:t>supprimez-les, </a:t>
            </a:r>
            <a:r>
              <a:rPr lang="fr-FR" sz="1200" dirty="0"/>
              <a:t>une fois la fiche réalisée</a:t>
            </a:r>
          </a:p>
          <a:p>
            <a:pPr marL="285738" indent="-285738" algn="just">
              <a:buFontTx/>
              <a:buChar char="-"/>
            </a:pPr>
            <a:r>
              <a:rPr lang="fr-FR" sz="1200" dirty="0"/>
              <a:t>Remplacez chaque champ mentionné en bleu par </a:t>
            </a:r>
            <a:r>
              <a:rPr lang="fr-FR" sz="1200" dirty="0" smtClean="0"/>
              <a:t>vos propres </a:t>
            </a:r>
            <a:r>
              <a:rPr lang="fr-FR" sz="1200" dirty="0"/>
              <a:t>informations</a:t>
            </a:r>
          </a:p>
          <a:p>
            <a:pPr marL="285738" indent="-285738" algn="just">
              <a:buFontTx/>
              <a:buChar char="-"/>
            </a:pPr>
            <a:r>
              <a:rPr lang="fr-FR" sz="1200" dirty="0"/>
              <a:t>Intégrez les plans et photos dans les emplacements indiqués</a:t>
            </a:r>
          </a:p>
          <a:p>
            <a:pPr marL="285738" indent="-285738" algn="just">
              <a:buFontTx/>
              <a:buChar char="-"/>
            </a:pPr>
            <a:r>
              <a:rPr lang="fr-FR" sz="1200" dirty="0"/>
              <a:t>Utilisez au maximum les légendes proposées pour compléter vos plans </a:t>
            </a:r>
            <a:endParaRPr lang="fr-FR" sz="1200" dirty="0" smtClean="0"/>
          </a:p>
          <a:p>
            <a:pPr marL="285738" indent="-285738" algn="just">
              <a:buFontTx/>
              <a:buChar char="-"/>
            </a:pPr>
            <a:r>
              <a:rPr lang="fr-FR" sz="1200" dirty="0" smtClean="0"/>
              <a:t>Modifiez l’orientation des pages pour les plans ou les fiches prioritaires</a:t>
            </a:r>
            <a:endParaRPr lang="fr-FR" sz="1200" dirty="0"/>
          </a:p>
          <a:p>
            <a:pPr marL="285738" indent="-285738" algn="just">
              <a:buFontTx/>
              <a:buChar char="-"/>
            </a:pPr>
            <a:r>
              <a:rPr lang="fr-FR" sz="1200" dirty="0"/>
              <a:t>Multipliez autant que nécessaire les fiches prioritaires</a:t>
            </a:r>
          </a:p>
          <a:p>
            <a:pPr marL="285738" indent="-285738" algn="just">
              <a:buFontTx/>
              <a:buChar char="-"/>
            </a:pPr>
            <a:endParaRPr lang="fr-FR" sz="1200" dirty="0"/>
          </a:p>
          <a:p>
            <a:pPr algn="ctr"/>
            <a:r>
              <a:rPr lang="fr-FR" sz="1200" b="1" dirty="0"/>
              <a:t>N’oubliez pas d’associer </a:t>
            </a:r>
            <a:r>
              <a:rPr lang="fr-FR" sz="1200" b="1" dirty="0" smtClean="0"/>
              <a:t>les sapeurs-pompiers ou le SDIS (Service départemental d’incendie et de secours) </a:t>
            </a:r>
            <a:r>
              <a:rPr lang="fr-FR" sz="1200" b="1" dirty="0"/>
              <a:t>à la rédaction de ce document et adaptez si nécessaire les fiches à leurs besoins.</a:t>
            </a:r>
          </a:p>
          <a:p>
            <a:pPr algn="ctr"/>
            <a:endParaRPr lang="fr-FR" sz="1200" b="1" dirty="0"/>
          </a:p>
          <a:p>
            <a:pPr algn="ctr"/>
            <a:r>
              <a:rPr lang="fr-FR" sz="1200" b="1" dirty="0"/>
              <a:t>Pour être validé, ce document devra obligatoirement être testé. </a:t>
            </a:r>
          </a:p>
          <a:p>
            <a:pPr algn="just"/>
            <a:endParaRPr lang="fr-FR" sz="1200" dirty="0"/>
          </a:p>
          <a:p>
            <a:pPr algn="just"/>
            <a:r>
              <a:rPr lang="fr-FR" sz="1200" dirty="0"/>
              <a:t>Une fois achevé, </a:t>
            </a:r>
            <a:r>
              <a:rPr lang="fr-FR" sz="1200" dirty="0" smtClean="0"/>
              <a:t>présenter le document </a:t>
            </a:r>
            <a:r>
              <a:rPr lang="fr-FR" sz="1200" dirty="0"/>
              <a:t>à votre commune qui pourra l’associer à son PCS.</a:t>
            </a:r>
          </a:p>
        </p:txBody>
      </p:sp>
      <p:sp>
        <p:nvSpPr>
          <p:cNvPr id="4" name="ZoneTexte 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pic>
        <p:nvPicPr>
          <p:cNvPr id="6"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6632" y="0"/>
            <a:ext cx="974035" cy="9541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17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Plan de zones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0886" y="129453"/>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Si votre musée est composé de bâtiments distincts, identifiez les zones spécifiques et nommez les. Chaque zone sera ensuite analysée individuellement.</a:t>
            </a:r>
          </a:p>
        </p:txBody>
      </p:sp>
      <p:sp>
        <p:nvSpPr>
          <p:cNvPr id="7" name="ZoneTexte 6"/>
          <p:cNvSpPr txBox="1"/>
          <p:nvPr/>
        </p:nvSpPr>
        <p:spPr>
          <a:xfrm>
            <a:off x="910761" y="1336743"/>
            <a:ext cx="5457955" cy="646331"/>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Utilisez le module dessin pour créer le zonage de vos bâtiments. </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31" name="ZoneTexte 30"/>
          <p:cNvSpPr txBox="1"/>
          <p:nvPr/>
        </p:nvSpPr>
        <p:spPr>
          <a:xfrm>
            <a:off x="945853" y="8258106"/>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46" name="Rectangle 45"/>
          <p:cNvSpPr/>
          <p:nvPr/>
        </p:nvSpPr>
        <p:spPr>
          <a:xfrm>
            <a:off x="400051" y="8141368"/>
            <a:ext cx="3525154" cy="147288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p:cNvCxnSpPr/>
          <p:nvPr/>
        </p:nvCxnSpPr>
        <p:spPr>
          <a:xfrm flipH="1">
            <a:off x="3261815" y="5281686"/>
            <a:ext cx="55006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3098044" y="5390867"/>
            <a:ext cx="163773" cy="34119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070747" y="5732061"/>
            <a:ext cx="368193" cy="177421"/>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3438940" y="5636524"/>
            <a:ext cx="355618" cy="27295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811875" y="5281686"/>
            <a:ext cx="11333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11875" y="5404513"/>
            <a:ext cx="113330" cy="23201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2047165" y="3985148"/>
            <a:ext cx="846161" cy="996287"/>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H="1">
            <a:off x="1214651" y="3971501"/>
            <a:ext cx="846161" cy="941695"/>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1214651" y="4981434"/>
            <a:ext cx="996285" cy="65509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2197291" y="4981434"/>
            <a:ext cx="696034" cy="655092"/>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2210937" y="3821374"/>
            <a:ext cx="887106" cy="98264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V="1">
            <a:off x="2210938" y="3562066"/>
            <a:ext cx="259308" cy="259307"/>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2483894" y="3534769"/>
            <a:ext cx="777921" cy="1064527"/>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flipV="1">
            <a:off x="3070747" y="4599296"/>
            <a:ext cx="191070" cy="204715"/>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flipV="1">
            <a:off x="3098041" y="4694831"/>
            <a:ext cx="340898" cy="218364"/>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3438940" y="4599296"/>
            <a:ext cx="790162" cy="1037230"/>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3098041" y="4913194"/>
            <a:ext cx="340898" cy="368489"/>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flipH="1">
            <a:off x="3925204" y="5636524"/>
            <a:ext cx="303897" cy="272957"/>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3794557" y="5636524"/>
            <a:ext cx="130647" cy="272957"/>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H="1">
            <a:off x="518779" y="8409489"/>
            <a:ext cx="391983"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526149" y="8732780"/>
            <a:ext cx="378759" cy="0"/>
          </a:xfrm>
          <a:prstGeom prst="line">
            <a:avLst/>
          </a:prstGeom>
          <a:ln w="666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526150" y="8999150"/>
            <a:ext cx="402386" cy="0"/>
          </a:xfrm>
          <a:prstGeom prst="line">
            <a:avLst/>
          </a:prstGeom>
          <a:ln w="635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a:off x="532751" y="9326006"/>
            <a:ext cx="395785"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88" name="ZoneTexte 87"/>
          <p:cNvSpPr txBox="1"/>
          <p:nvPr/>
        </p:nvSpPr>
        <p:spPr>
          <a:xfrm>
            <a:off x="945853" y="8597772"/>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89" name="ZoneTexte 88"/>
          <p:cNvSpPr txBox="1"/>
          <p:nvPr/>
        </p:nvSpPr>
        <p:spPr>
          <a:xfrm>
            <a:off x="949008" y="8877810"/>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90" name="ZoneTexte 89"/>
          <p:cNvSpPr txBox="1"/>
          <p:nvPr/>
        </p:nvSpPr>
        <p:spPr>
          <a:xfrm>
            <a:off x="945853" y="9186700"/>
            <a:ext cx="2866022" cy="261738"/>
          </a:xfrm>
          <a:prstGeom prst="rect">
            <a:avLst/>
          </a:prstGeom>
          <a:noFill/>
        </p:spPr>
        <p:txBody>
          <a:bodyPr wrap="square" rtlCol="0">
            <a:spAutoFit/>
          </a:bodyPr>
          <a:lstStyle/>
          <a:p>
            <a:r>
              <a:rPr lang="fr-FR" sz="1101" dirty="0">
                <a:solidFill>
                  <a:srgbClr val="00B0F0"/>
                </a:solidFill>
              </a:rPr>
              <a:t>Nom de la zone</a:t>
            </a:r>
            <a:endParaRPr lang="fr-FR" dirty="0">
              <a:solidFill>
                <a:srgbClr val="00B0F0"/>
              </a:solidFill>
            </a:endParaRPr>
          </a:p>
        </p:txBody>
      </p:sp>
      <p:sp>
        <p:nvSpPr>
          <p:cNvPr id="37" name="ZoneTexte 3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18801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cxnSp>
        <p:nvCxnSpPr>
          <p:cNvPr id="3" name="Connecteur droit 2"/>
          <p:cNvCxnSpPr/>
          <p:nvPr/>
        </p:nvCxnSpPr>
        <p:spPr>
          <a:xfrm flipH="1">
            <a:off x="3261815" y="5281686"/>
            <a:ext cx="55006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3098044" y="5390867"/>
            <a:ext cx="163773" cy="341194"/>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070747" y="5732061"/>
            <a:ext cx="368193" cy="177421"/>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V="1">
            <a:off x="3438940" y="5636524"/>
            <a:ext cx="355618" cy="27295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3811875" y="5281686"/>
            <a:ext cx="113330" cy="1228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a:off x="3811875" y="5404513"/>
            <a:ext cx="113330" cy="23201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cxnSp>
        <p:nvCxnSpPr>
          <p:cNvPr id="10" name="Connecteur droit 9"/>
          <p:cNvCxnSpPr/>
          <p:nvPr/>
        </p:nvCxnSpPr>
        <p:spPr>
          <a:xfrm>
            <a:off x="1610437" y="2456598"/>
            <a:ext cx="1828503" cy="2879678"/>
          </a:xfrm>
          <a:prstGeom prst="line">
            <a:avLst/>
          </a:prstGeom>
          <a:ln w="3175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75894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16" name="ZoneTexte 15"/>
          <p:cNvSpPr txBox="1"/>
          <p:nvPr/>
        </p:nvSpPr>
        <p:spPr>
          <a:xfrm>
            <a:off x="2699330" y="282035"/>
            <a:ext cx="3419061" cy="2862322"/>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En fonction de votre situation, </a:t>
            </a:r>
          </a:p>
          <a:p>
            <a:pPr algn="just"/>
            <a:r>
              <a:rPr lang="fr-FR" sz="1200" dirty="0">
                <a:solidFill>
                  <a:srgbClr val="FF0000"/>
                </a:solidFill>
                <a:latin typeface="Candara" panose="020E0502030303020204" pitchFamily="34" charset="0"/>
              </a:rPr>
              <a:t>identifiez étage par étage :</a:t>
            </a:r>
          </a:p>
          <a:p>
            <a:pPr marL="171443" indent="-171443" algn="just">
              <a:buFontTx/>
              <a:buChar char="-"/>
            </a:pPr>
            <a:r>
              <a:rPr lang="fr-FR" sz="1200" dirty="0">
                <a:solidFill>
                  <a:srgbClr val="FF0000"/>
                </a:solidFill>
                <a:latin typeface="Candara" panose="020E0502030303020204" pitchFamily="34" charset="0"/>
              </a:rPr>
              <a:t>les espaces à risque</a:t>
            </a:r>
          </a:p>
          <a:p>
            <a:pPr marL="171443" indent="-171443" algn="just">
              <a:buFontTx/>
              <a:buChar char="-"/>
            </a:pPr>
            <a:r>
              <a:rPr lang="fr-FR" sz="1200" dirty="0">
                <a:solidFill>
                  <a:srgbClr val="FF0000"/>
                </a:solidFill>
                <a:latin typeface="Candara" panose="020E0502030303020204" pitchFamily="34" charset="0"/>
              </a:rPr>
              <a:t>les espaces de repli</a:t>
            </a:r>
          </a:p>
          <a:p>
            <a:pPr marL="171443" indent="-171443" algn="just">
              <a:buFontTx/>
              <a:buChar char="-"/>
            </a:pPr>
            <a:r>
              <a:rPr lang="fr-FR" sz="1200" dirty="0">
                <a:solidFill>
                  <a:srgbClr val="FF0000"/>
                </a:solidFill>
                <a:latin typeface="Candara" panose="020E0502030303020204" pitchFamily="34" charset="0"/>
              </a:rPr>
              <a:t>les portes </a:t>
            </a:r>
            <a:r>
              <a:rPr lang="fr-FR" sz="1200" dirty="0" smtClean="0">
                <a:solidFill>
                  <a:srgbClr val="FF0000"/>
                </a:solidFill>
                <a:latin typeface="Candara" panose="020E0502030303020204" pitchFamily="34" charset="0"/>
              </a:rPr>
              <a:t>coupe-feu</a:t>
            </a:r>
          </a:p>
          <a:p>
            <a:pPr marL="171443" indent="-171443" algn="just">
              <a:buFontTx/>
              <a:buChar char="-"/>
            </a:pPr>
            <a:r>
              <a:rPr lang="fr-FR" sz="1200" dirty="0" smtClean="0">
                <a:solidFill>
                  <a:srgbClr val="FF0000"/>
                </a:solidFill>
                <a:latin typeface="Candara" panose="020E0502030303020204" pitchFamily="34" charset="0"/>
              </a:rPr>
              <a:t>Les zones désenfumées</a:t>
            </a:r>
            <a:endParaRPr lang="fr-FR" sz="1200" dirty="0">
              <a:solidFill>
                <a:srgbClr val="FF0000"/>
              </a:solidFill>
              <a:latin typeface="Candara" panose="020E0502030303020204" pitchFamily="34" charset="0"/>
            </a:endParaRPr>
          </a:p>
          <a:p>
            <a:pPr marL="171443" indent="-171443" algn="just">
              <a:buFontTx/>
              <a:buChar char="-"/>
            </a:pPr>
            <a:r>
              <a:rPr lang="fr-FR" sz="1200" dirty="0">
                <a:solidFill>
                  <a:srgbClr val="FF0000"/>
                </a:solidFill>
                <a:latin typeface="Candara" panose="020E0502030303020204" pitchFamily="34" charset="0"/>
              </a:rPr>
              <a:t>les RIA (réseau incendie armé)</a:t>
            </a:r>
          </a:p>
          <a:p>
            <a:pPr marL="171443" indent="-171443" algn="just">
              <a:buFontTx/>
              <a:buChar char="-"/>
            </a:pPr>
            <a:r>
              <a:rPr lang="fr-FR" sz="1200" dirty="0">
                <a:solidFill>
                  <a:srgbClr val="FF0000"/>
                </a:solidFill>
                <a:latin typeface="Candara" panose="020E0502030303020204" pitchFamily="34" charset="0"/>
              </a:rPr>
              <a:t>les bouches incendie</a:t>
            </a:r>
          </a:p>
          <a:p>
            <a:pPr marL="171443" indent="-171443" algn="just">
              <a:buFontTx/>
              <a:buChar char="-"/>
            </a:pPr>
            <a:r>
              <a:rPr lang="fr-FR" sz="1200" dirty="0">
                <a:solidFill>
                  <a:srgbClr val="FF0000"/>
                </a:solidFill>
                <a:latin typeface="Candara" panose="020E0502030303020204" pitchFamily="34" charset="0"/>
              </a:rPr>
              <a:t>les espaces prioritaires à l’évacuation ou la protection des œuvres</a:t>
            </a:r>
          </a:p>
          <a:p>
            <a:pPr marL="171443" indent="-171443" algn="just">
              <a:buFontTx/>
              <a:buChar char="-"/>
            </a:pPr>
            <a:r>
              <a:rPr lang="fr-FR" sz="1200" dirty="0">
                <a:solidFill>
                  <a:srgbClr val="FF0000"/>
                </a:solidFill>
                <a:latin typeface="Candara" panose="020E0502030303020204" pitchFamily="34" charset="0"/>
              </a:rPr>
              <a:t>les ascenseurs / monte-charge</a:t>
            </a:r>
          </a:p>
          <a:p>
            <a:pPr marL="171443" indent="-171443" algn="just">
              <a:buFontTx/>
              <a:buChar char="-"/>
            </a:pPr>
            <a:r>
              <a:rPr lang="fr-FR" sz="1200" dirty="0">
                <a:solidFill>
                  <a:srgbClr val="FF0000"/>
                </a:solidFill>
                <a:latin typeface="Candara" panose="020E0502030303020204" pitchFamily="34" charset="0"/>
              </a:rPr>
              <a:t>les téléphones</a:t>
            </a:r>
          </a:p>
          <a:p>
            <a:pPr marL="171443" indent="-171443" algn="just">
              <a:buFontTx/>
              <a:buChar char="-"/>
            </a:pPr>
            <a:r>
              <a:rPr lang="fr-FR" sz="1200" dirty="0">
                <a:solidFill>
                  <a:srgbClr val="FF0000"/>
                </a:solidFill>
                <a:latin typeface="Candara" panose="020E0502030303020204" pitchFamily="34" charset="0"/>
              </a:rPr>
              <a:t>les sorties de secours</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cxnSp>
        <p:nvCxnSpPr>
          <p:cNvPr id="13" name="Connecteur droit 12"/>
          <p:cNvCxnSpPr/>
          <p:nvPr/>
        </p:nvCxnSpPr>
        <p:spPr>
          <a:xfrm flipH="1">
            <a:off x="614150" y="2115404"/>
            <a:ext cx="27296"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1445" y="2115403"/>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48429" y="2115404"/>
            <a:ext cx="0"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41445" y="2333767"/>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grpSp>
        <p:nvGrpSpPr>
          <p:cNvPr id="41" name="Groupe 40"/>
          <p:cNvGrpSpPr/>
          <p:nvPr/>
        </p:nvGrpSpPr>
        <p:grpSpPr>
          <a:xfrm>
            <a:off x="2668156" y="3564811"/>
            <a:ext cx="4267199" cy="5545955"/>
            <a:chOff x="2667000" y="2784118"/>
            <a:chExt cx="4267200" cy="5545954"/>
          </a:xfrm>
        </p:grpSpPr>
        <p:pic>
          <p:nvPicPr>
            <p:cNvPr id="4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2667000" y="2784118"/>
              <a:ext cx="4267200" cy="5525484"/>
            </a:xfrm>
            <a:prstGeom prst="rect">
              <a:avLst/>
            </a:prstGeom>
            <a:noFill/>
            <a:extLst>
              <a:ext uri="{909E8E84-426E-40DD-AFC4-6F175D3DCCD1}">
                <a14:hiddenFill xmlns:a14="http://schemas.microsoft.com/office/drawing/2010/main">
                  <a:solidFill>
                    <a:srgbClr val="FFFFFF"/>
                  </a:solidFill>
                </a14:hiddenFill>
              </a:ext>
            </a:extLst>
          </p:spPr>
        </p:pic>
        <p:sp>
          <p:nvSpPr>
            <p:cNvPr id="56" name="Triangle isocèle 55"/>
            <p:cNvSpPr/>
            <p:nvPr/>
          </p:nvSpPr>
          <p:spPr>
            <a:xfrm>
              <a:off x="4452287" y="3908826"/>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0242" y="3635799"/>
              <a:ext cx="585710" cy="546053"/>
            </a:xfrm>
            <a:prstGeom prst="rect">
              <a:avLst/>
            </a:prstGeom>
          </p:spPr>
        </p:pic>
        <p:pic>
          <p:nvPicPr>
            <p:cNvPr id="60" name="Image 59"/>
            <p:cNvPicPr>
              <a:picLocks noChangeAspect="1"/>
            </p:cNvPicPr>
            <p:nvPr/>
          </p:nvPicPr>
          <p:blipFill rotWithShape="1">
            <a:blip r:embed="rId6"/>
            <a:srcRect l="57211" t="66189" r="34817" b="26529"/>
            <a:stretch/>
          </p:blipFill>
          <p:spPr>
            <a:xfrm>
              <a:off x="5295182" y="7825105"/>
              <a:ext cx="1037230" cy="504967"/>
            </a:xfrm>
            <a:prstGeom prst="rect">
              <a:avLst/>
            </a:prstGeom>
          </p:spPr>
        </p:pic>
      </p:grpSp>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7"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78" name="ZoneTexte 77"/>
          <p:cNvSpPr txBox="1"/>
          <p:nvPr/>
        </p:nvSpPr>
        <p:spPr>
          <a:xfrm>
            <a:off x="3133921" y="4171767"/>
            <a:ext cx="635254" cy="276999"/>
          </a:xfrm>
          <a:prstGeom prst="rect">
            <a:avLst/>
          </a:prstGeom>
          <a:noFill/>
        </p:spPr>
        <p:txBody>
          <a:bodyPr wrap="square" rtlCol="0">
            <a:spAutoFit/>
          </a:bodyPr>
          <a:lstStyle/>
          <a:p>
            <a:pPr algn="r"/>
            <a:r>
              <a:rPr lang="fr-FR" sz="1200" dirty="0">
                <a:solidFill>
                  <a:srgbClr val="00B0F0"/>
                </a:solidFill>
              </a:rPr>
              <a:t>Salle 1</a:t>
            </a:r>
          </a:p>
        </p:txBody>
      </p:sp>
      <p:grpSp>
        <p:nvGrpSpPr>
          <p:cNvPr id="108" name="Groupe 107"/>
          <p:cNvGrpSpPr/>
          <p:nvPr/>
        </p:nvGrpSpPr>
        <p:grpSpPr>
          <a:xfrm>
            <a:off x="419101" y="5753099"/>
            <a:ext cx="3470253" cy="3145985"/>
            <a:chOff x="419100" y="5753100"/>
            <a:chExt cx="3470253" cy="3145985"/>
          </a:xfrm>
        </p:grpSpPr>
        <p:grpSp>
          <p:nvGrpSpPr>
            <p:cNvPr id="109" name="Groupe 108"/>
            <p:cNvGrpSpPr/>
            <p:nvPr/>
          </p:nvGrpSpPr>
          <p:grpSpPr>
            <a:xfrm>
              <a:off x="419100" y="5753100"/>
              <a:ext cx="3289132" cy="3145985"/>
              <a:chOff x="419100" y="5753100"/>
              <a:chExt cx="3289132" cy="3145985"/>
            </a:xfrm>
          </p:grpSpPr>
          <p:grpSp>
            <p:nvGrpSpPr>
              <p:cNvPr id="122" name="Groupe 121"/>
              <p:cNvGrpSpPr/>
              <p:nvPr/>
            </p:nvGrpSpPr>
            <p:grpSpPr>
              <a:xfrm>
                <a:off x="419100" y="5753100"/>
                <a:ext cx="3289132" cy="3145985"/>
                <a:chOff x="0" y="5753100"/>
                <a:chExt cx="3289132" cy="3145985"/>
              </a:xfrm>
            </p:grpSpPr>
            <p:pic>
              <p:nvPicPr>
                <p:cNvPr id="124" name="Image 123"/>
                <p:cNvPicPr>
                  <a:picLocks noChangeAspect="1"/>
                </p:cNvPicPr>
                <p:nvPr/>
              </p:nvPicPr>
              <p:blipFill rotWithShape="1">
                <a:blip r:embed="rId6"/>
                <a:srcRect l="57211" t="66189" r="34817" b="26529"/>
                <a:stretch/>
              </p:blipFill>
              <p:spPr>
                <a:xfrm>
                  <a:off x="0" y="7558940"/>
                  <a:ext cx="469251" cy="228451"/>
                </a:xfrm>
                <a:prstGeom prst="rect">
                  <a:avLst/>
                </a:prstGeom>
              </p:spPr>
            </p:pic>
            <p:sp>
              <p:nvSpPr>
                <p:cNvPr id="125" name="Rectangle 124"/>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Triangle isocèle 125"/>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ZoneTexte 126"/>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128" name="ZoneTexte 127"/>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129" name="ZoneTexte 128"/>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130" name="ZoneTexte 129"/>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131" name="ZoneTexte 130"/>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32" name="ZoneTexte 131"/>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33" name="ZoneTexte 132"/>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34" name="Rectangle 133"/>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ZoneTexte 122"/>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110" name="ZoneTexte 109"/>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111" name="Image 110"/>
            <p:cNvPicPr>
              <a:picLocks noChangeAspect="1"/>
            </p:cNvPicPr>
            <p:nvPr/>
          </p:nvPicPr>
          <p:blipFill rotWithShape="1">
            <a:blip r:embed="rId8"/>
            <a:srcRect l="15881" t="67668" r="80985" b="28154"/>
            <a:stretch/>
          </p:blipFill>
          <p:spPr>
            <a:xfrm>
              <a:off x="558492" y="6242538"/>
              <a:ext cx="200026" cy="190500"/>
            </a:xfrm>
            <a:prstGeom prst="rect">
              <a:avLst/>
            </a:prstGeom>
          </p:spPr>
        </p:pic>
        <p:pic>
          <p:nvPicPr>
            <p:cNvPr id="112" name="Image 111"/>
            <p:cNvPicPr>
              <a:picLocks noChangeAspect="1"/>
            </p:cNvPicPr>
            <p:nvPr/>
          </p:nvPicPr>
          <p:blipFill rotWithShape="1">
            <a:blip r:embed="rId8"/>
            <a:srcRect l="16008" t="46149" r="81164" b="49628"/>
            <a:stretch/>
          </p:blipFill>
          <p:spPr>
            <a:xfrm>
              <a:off x="553893" y="6524725"/>
              <a:ext cx="180475" cy="192505"/>
            </a:xfrm>
            <a:prstGeom prst="rect">
              <a:avLst/>
            </a:prstGeom>
          </p:spPr>
        </p:pic>
        <p:pic>
          <p:nvPicPr>
            <p:cNvPr id="113" name="Image 112"/>
            <p:cNvPicPr>
              <a:picLocks noChangeAspect="1"/>
            </p:cNvPicPr>
            <p:nvPr/>
          </p:nvPicPr>
          <p:blipFill rotWithShape="1">
            <a:blip r:embed="rId8"/>
            <a:srcRect l="61242" t="63470" r="35621" b="32562"/>
            <a:stretch/>
          </p:blipFill>
          <p:spPr>
            <a:xfrm>
              <a:off x="537512" y="6791369"/>
              <a:ext cx="200024" cy="180975"/>
            </a:xfrm>
            <a:prstGeom prst="rect">
              <a:avLst/>
            </a:prstGeom>
          </p:spPr>
        </p:pic>
        <p:pic>
          <p:nvPicPr>
            <p:cNvPr id="114" name="Image 113"/>
            <p:cNvPicPr>
              <a:picLocks noChangeAspect="1"/>
            </p:cNvPicPr>
            <p:nvPr/>
          </p:nvPicPr>
          <p:blipFill rotWithShape="1">
            <a:blip r:embed="rId8"/>
            <a:srcRect l="61242" t="63470" r="35621" b="32562"/>
            <a:stretch/>
          </p:blipFill>
          <p:spPr>
            <a:xfrm>
              <a:off x="2772395" y="7940990"/>
              <a:ext cx="200024" cy="180975"/>
            </a:xfrm>
            <a:prstGeom prst="rect">
              <a:avLst/>
            </a:prstGeom>
          </p:spPr>
        </p:pic>
        <p:grpSp>
          <p:nvGrpSpPr>
            <p:cNvPr id="115" name="Groupe 114"/>
            <p:cNvGrpSpPr/>
            <p:nvPr/>
          </p:nvGrpSpPr>
          <p:grpSpPr>
            <a:xfrm>
              <a:off x="432753" y="7045768"/>
              <a:ext cx="409457" cy="209550"/>
              <a:chOff x="644053" y="5405762"/>
              <a:chExt cx="409457" cy="209550"/>
            </a:xfrm>
          </p:grpSpPr>
          <p:cxnSp>
            <p:nvCxnSpPr>
              <p:cNvPr id="120" name="Connecteur droit 119"/>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21" name="Image 120"/>
              <p:cNvPicPr>
                <a:picLocks noChangeAspect="1"/>
              </p:cNvPicPr>
              <p:nvPr/>
            </p:nvPicPr>
            <p:blipFill rotWithShape="1">
              <a:blip r:embed="rId8"/>
              <a:srcRect l="15582" t="71845" r="80985" b="23559"/>
              <a:stretch/>
            </p:blipFill>
            <p:spPr>
              <a:xfrm>
                <a:off x="751340" y="5405762"/>
                <a:ext cx="219075" cy="209550"/>
              </a:xfrm>
              <a:prstGeom prst="rect">
                <a:avLst/>
              </a:prstGeom>
            </p:spPr>
          </p:pic>
        </p:grpSp>
        <p:sp>
          <p:nvSpPr>
            <p:cNvPr id="116" name="ZoneTexte 115"/>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117" name="Image 116"/>
            <p:cNvPicPr>
              <a:picLocks noChangeAspect="1"/>
            </p:cNvPicPr>
            <p:nvPr/>
          </p:nvPicPr>
          <p:blipFill>
            <a:blip r:embed="rId9"/>
            <a:stretch>
              <a:fillRect/>
            </a:stretch>
          </p:blipFill>
          <p:spPr>
            <a:xfrm>
              <a:off x="432092" y="7331508"/>
              <a:ext cx="658425" cy="146317"/>
            </a:xfrm>
            <a:prstGeom prst="rect">
              <a:avLst/>
            </a:prstGeom>
          </p:spPr>
        </p:pic>
        <p:pic>
          <p:nvPicPr>
            <p:cNvPr id="118" name="Image 117"/>
            <p:cNvPicPr>
              <a:picLocks noChangeAspect="1"/>
            </p:cNvPicPr>
            <p:nvPr/>
          </p:nvPicPr>
          <p:blipFill>
            <a:blip r:embed="rId10"/>
            <a:stretch>
              <a:fillRect/>
            </a:stretch>
          </p:blipFill>
          <p:spPr>
            <a:xfrm>
              <a:off x="506833" y="8188737"/>
              <a:ext cx="254787" cy="236401"/>
            </a:xfrm>
            <a:prstGeom prst="rect">
              <a:avLst/>
            </a:prstGeom>
          </p:spPr>
        </p:pic>
        <p:pic>
          <p:nvPicPr>
            <p:cNvPr id="119" name="Image 118"/>
            <p:cNvPicPr>
              <a:picLocks noChangeAspect="1"/>
            </p:cNvPicPr>
            <p:nvPr/>
          </p:nvPicPr>
          <p:blipFill>
            <a:blip r:embed="rId11"/>
            <a:stretch>
              <a:fillRect/>
            </a:stretch>
          </p:blipFill>
          <p:spPr>
            <a:xfrm>
              <a:off x="475203" y="8551128"/>
              <a:ext cx="347957" cy="347957"/>
            </a:xfrm>
            <a:prstGeom prst="rect">
              <a:avLst/>
            </a:prstGeom>
          </p:spPr>
        </p:pic>
      </p:grpSp>
      <p:grpSp>
        <p:nvGrpSpPr>
          <p:cNvPr id="135" name="Groupe 134"/>
          <p:cNvGrpSpPr/>
          <p:nvPr/>
        </p:nvGrpSpPr>
        <p:grpSpPr>
          <a:xfrm>
            <a:off x="3932571" y="4862666"/>
            <a:ext cx="219075" cy="303151"/>
            <a:chOff x="3838632" y="4960998"/>
            <a:chExt cx="219075" cy="303152"/>
          </a:xfrm>
        </p:grpSpPr>
        <p:cxnSp>
          <p:nvCxnSpPr>
            <p:cNvPr id="136" name="Connecteur droit 135"/>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37" name="Image 136"/>
            <p:cNvPicPr>
              <a:picLocks noChangeAspect="1"/>
            </p:cNvPicPr>
            <p:nvPr/>
          </p:nvPicPr>
          <p:blipFill rotWithShape="1">
            <a:blip r:embed="rId8"/>
            <a:srcRect l="15582" t="71845" r="80985" b="23559"/>
            <a:stretch/>
          </p:blipFill>
          <p:spPr>
            <a:xfrm>
              <a:off x="3838632" y="5007799"/>
              <a:ext cx="219075" cy="209550"/>
            </a:xfrm>
            <a:prstGeom prst="rect">
              <a:avLst/>
            </a:prstGeom>
          </p:spPr>
        </p:pic>
      </p:grpSp>
      <p:pic>
        <p:nvPicPr>
          <p:cNvPr id="138" name="Image 137"/>
          <p:cNvPicPr>
            <a:picLocks noChangeAspect="1"/>
          </p:cNvPicPr>
          <p:nvPr/>
        </p:nvPicPr>
        <p:blipFill rotWithShape="1">
          <a:blip r:embed="rId8"/>
          <a:srcRect l="15881" t="67668" r="80985" b="28154"/>
          <a:stretch/>
        </p:blipFill>
        <p:spPr>
          <a:xfrm>
            <a:off x="4477448" y="7055293"/>
            <a:ext cx="200027" cy="190501"/>
          </a:xfrm>
          <a:prstGeom prst="rect">
            <a:avLst/>
          </a:prstGeom>
        </p:spPr>
      </p:pic>
      <p:pic>
        <p:nvPicPr>
          <p:cNvPr id="139" name="Image 138"/>
          <p:cNvPicPr>
            <a:picLocks noChangeAspect="1"/>
          </p:cNvPicPr>
          <p:nvPr/>
        </p:nvPicPr>
        <p:blipFill rotWithShape="1">
          <a:blip r:embed="rId8"/>
          <a:srcRect l="16008" t="46149" r="81164" b="49628"/>
          <a:stretch/>
        </p:blipFill>
        <p:spPr>
          <a:xfrm>
            <a:off x="3386579" y="8168810"/>
            <a:ext cx="180475" cy="192505"/>
          </a:xfrm>
          <a:prstGeom prst="rect">
            <a:avLst/>
          </a:prstGeom>
        </p:spPr>
      </p:pic>
      <p:pic>
        <p:nvPicPr>
          <p:cNvPr id="140" name="Image 139"/>
          <p:cNvPicPr>
            <a:picLocks noChangeAspect="1"/>
          </p:cNvPicPr>
          <p:nvPr/>
        </p:nvPicPr>
        <p:blipFill>
          <a:blip r:embed="rId11"/>
          <a:stretch>
            <a:fillRect/>
          </a:stretch>
        </p:blipFill>
        <p:spPr>
          <a:xfrm>
            <a:off x="3038624" y="8606209"/>
            <a:ext cx="347957" cy="347957"/>
          </a:xfrm>
          <a:prstGeom prst="rect">
            <a:avLst/>
          </a:prstGeom>
        </p:spPr>
      </p:pic>
      <p:grpSp>
        <p:nvGrpSpPr>
          <p:cNvPr id="3" name="Groupe 2"/>
          <p:cNvGrpSpPr/>
          <p:nvPr/>
        </p:nvGrpSpPr>
        <p:grpSpPr>
          <a:xfrm>
            <a:off x="3438939" y="7162499"/>
            <a:ext cx="409457" cy="209550"/>
            <a:chOff x="585153" y="7198168"/>
            <a:chExt cx="409457" cy="209550"/>
          </a:xfrm>
        </p:grpSpPr>
        <p:cxnSp>
          <p:nvCxnSpPr>
            <p:cNvPr id="141" name="Connecteur droit 140"/>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42" name="Image 141"/>
            <p:cNvPicPr>
              <a:picLocks noChangeAspect="1"/>
            </p:cNvPicPr>
            <p:nvPr/>
          </p:nvPicPr>
          <p:blipFill rotWithShape="1">
            <a:blip r:embed="rId8"/>
            <a:srcRect l="15582" t="71845" r="80985" b="23559"/>
            <a:stretch/>
          </p:blipFill>
          <p:spPr>
            <a:xfrm>
              <a:off x="692440" y="7198168"/>
              <a:ext cx="219075" cy="209550"/>
            </a:xfrm>
            <a:prstGeom prst="rect">
              <a:avLst/>
            </a:prstGeom>
          </p:spPr>
        </p:pic>
      </p:grpSp>
      <p:grpSp>
        <p:nvGrpSpPr>
          <p:cNvPr id="143" name="Groupe 142"/>
          <p:cNvGrpSpPr/>
          <p:nvPr/>
        </p:nvGrpSpPr>
        <p:grpSpPr>
          <a:xfrm>
            <a:off x="3562718" y="8400469"/>
            <a:ext cx="409457" cy="209550"/>
            <a:chOff x="585153" y="7198168"/>
            <a:chExt cx="409457" cy="209550"/>
          </a:xfrm>
        </p:grpSpPr>
        <p:cxnSp>
          <p:nvCxnSpPr>
            <p:cNvPr id="144" name="Connecteur droit 143"/>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45" name="Image 144"/>
            <p:cNvPicPr>
              <a:picLocks noChangeAspect="1"/>
            </p:cNvPicPr>
            <p:nvPr/>
          </p:nvPicPr>
          <p:blipFill rotWithShape="1">
            <a:blip r:embed="rId8"/>
            <a:srcRect l="15582" t="71845" r="80985" b="23559"/>
            <a:stretch/>
          </p:blipFill>
          <p:spPr>
            <a:xfrm>
              <a:off x="692440" y="7198168"/>
              <a:ext cx="219075" cy="209550"/>
            </a:xfrm>
            <a:prstGeom prst="rect">
              <a:avLst/>
            </a:prstGeom>
          </p:spPr>
        </p:pic>
      </p:grpSp>
      <p:pic>
        <p:nvPicPr>
          <p:cNvPr id="146" name="Image 145"/>
          <p:cNvPicPr>
            <a:picLocks noChangeAspect="1"/>
          </p:cNvPicPr>
          <p:nvPr/>
        </p:nvPicPr>
        <p:blipFill>
          <a:blip r:embed="rId9"/>
          <a:stretch>
            <a:fillRect/>
          </a:stretch>
        </p:blipFill>
        <p:spPr>
          <a:xfrm>
            <a:off x="3765302" y="8218730"/>
            <a:ext cx="658425" cy="146316"/>
          </a:xfrm>
          <a:prstGeom prst="rect">
            <a:avLst/>
          </a:prstGeom>
        </p:spPr>
      </p:pic>
      <p:sp>
        <p:nvSpPr>
          <p:cNvPr id="59" name="ZoneTexte 58"/>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48136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48" r="11127"/>
          <a:stretch/>
        </p:blipFill>
        <p:spPr bwMode="auto">
          <a:xfrm>
            <a:off x="2643159" y="3692367"/>
            <a:ext cx="4130136" cy="5411267"/>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Rez-de-chaussée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794" y="4805757"/>
            <a:ext cx="585711" cy="546053"/>
          </a:xfrm>
          <a:prstGeom prst="rect">
            <a:avLst/>
          </a:prstGeom>
        </p:spPr>
      </p:pic>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752602"/>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3838631" y="3773859"/>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2872407" y="8518778"/>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4264313" y="4226266"/>
            <a:ext cx="635254" cy="276999"/>
          </a:xfrm>
          <a:prstGeom prst="rect">
            <a:avLst/>
          </a:prstGeom>
          <a:noFill/>
        </p:spPr>
        <p:txBody>
          <a:bodyPr wrap="square" rtlCol="0">
            <a:spAutoFit/>
          </a:bodyPr>
          <a:lstStyle/>
          <a:p>
            <a:pPr algn="r"/>
            <a:r>
              <a:rPr lang="fr-FR" sz="1200" dirty="0">
                <a:solidFill>
                  <a:srgbClr val="00B0F0"/>
                </a:solidFill>
              </a:rPr>
              <a:t>Salle 2</a:t>
            </a:r>
          </a:p>
        </p:txBody>
      </p:sp>
      <p:pic>
        <p:nvPicPr>
          <p:cNvPr id="49" name="Image 48"/>
          <p:cNvPicPr>
            <a:picLocks noChangeAspect="1"/>
          </p:cNvPicPr>
          <p:nvPr/>
        </p:nvPicPr>
        <p:blipFill rotWithShape="1">
          <a:blip r:embed="rId7"/>
          <a:srcRect l="15881" t="67668" r="80985" b="28154"/>
          <a:stretch/>
        </p:blipFill>
        <p:spPr>
          <a:xfrm>
            <a:off x="4381913" y="7076477"/>
            <a:ext cx="200027" cy="190501"/>
          </a:xfrm>
          <a:prstGeom prst="rect">
            <a:avLst/>
          </a:prstGeom>
        </p:spPr>
      </p:pic>
      <p:pic>
        <p:nvPicPr>
          <p:cNvPr id="61" name="Image 60"/>
          <p:cNvPicPr>
            <a:picLocks noChangeAspect="1"/>
          </p:cNvPicPr>
          <p:nvPr/>
        </p:nvPicPr>
        <p:blipFill rotWithShape="1">
          <a:blip r:embed="rId7"/>
          <a:srcRect l="16008" t="46149" r="81164" b="49628"/>
          <a:stretch/>
        </p:blipFill>
        <p:spPr>
          <a:xfrm>
            <a:off x="3333701" y="8285590"/>
            <a:ext cx="180475" cy="192505"/>
          </a:xfrm>
          <a:prstGeom prst="rect">
            <a:avLst/>
          </a:prstGeom>
        </p:spPr>
      </p:pic>
      <p:grpSp>
        <p:nvGrpSpPr>
          <p:cNvPr id="67" name="Groupe 66"/>
          <p:cNvGrpSpPr/>
          <p:nvPr/>
        </p:nvGrpSpPr>
        <p:grpSpPr>
          <a:xfrm>
            <a:off x="3377890" y="7234528"/>
            <a:ext cx="409457" cy="209550"/>
            <a:chOff x="644053" y="5405762"/>
            <a:chExt cx="409457" cy="209550"/>
          </a:xfrm>
        </p:grpSpPr>
        <p:cxnSp>
          <p:nvCxnSpPr>
            <p:cNvPr id="68" name="Connecteur droit 67"/>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9" name="Image 68"/>
            <p:cNvPicPr>
              <a:picLocks noChangeAspect="1"/>
            </p:cNvPicPr>
            <p:nvPr/>
          </p:nvPicPr>
          <p:blipFill rotWithShape="1">
            <a:blip r:embed="rId7"/>
            <a:srcRect l="15582" t="71845" r="80985" b="23559"/>
            <a:stretch/>
          </p:blipFill>
          <p:spPr>
            <a:xfrm>
              <a:off x="751340" y="5405762"/>
              <a:ext cx="219075" cy="209550"/>
            </a:xfrm>
            <a:prstGeom prst="rect">
              <a:avLst/>
            </a:prstGeom>
          </p:spPr>
        </p:pic>
      </p:grpSp>
      <p:grpSp>
        <p:nvGrpSpPr>
          <p:cNvPr id="11" name="Groupe 10"/>
          <p:cNvGrpSpPr/>
          <p:nvPr/>
        </p:nvGrpSpPr>
        <p:grpSpPr>
          <a:xfrm>
            <a:off x="3838633" y="4960998"/>
            <a:ext cx="219075" cy="303151"/>
            <a:chOff x="3838632" y="4960998"/>
            <a:chExt cx="219075" cy="303152"/>
          </a:xfrm>
        </p:grpSpPr>
        <p:cxnSp>
          <p:nvCxnSpPr>
            <p:cNvPr id="71" name="Connecteur droit 70"/>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72" name="Image 71"/>
            <p:cNvPicPr>
              <a:picLocks noChangeAspect="1"/>
            </p:cNvPicPr>
            <p:nvPr/>
          </p:nvPicPr>
          <p:blipFill rotWithShape="1">
            <a:blip r:embed="rId7"/>
            <a:srcRect l="15582" t="71845" r="80985" b="23559"/>
            <a:stretch/>
          </p:blipFill>
          <p:spPr>
            <a:xfrm>
              <a:off x="3838632" y="5007799"/>
              <a:ext cx="219075" cy="209550"/>
            </a:xfrm>
            <a:prstGeom prst="rect">
              <a:avLst/>
            </a:prstGeom>
          </p:spPr>
        </p:pic>
      </p:grpSp>
      <p:pic>
        <p:nvPicPr>
          <p:cNvPr id="75" name="Image 74"/>
          <p:cNvPicPr>
            <a:picLocks noChangeAspect="1"/>
          </p:cNvPicPr>
          <p:nvPr/>
        </p:nvPicPr>
        <p:blipFill>
          <a:blip r:embed="rId8"/>
          <a:stretch>
            <a:fillRect/>
          </a:stretch>
        </p:blipFill>
        <p:spPr>
          <a:xfrm>
            <a:off x="3723490" y="8295591"/>
            <a:ext cx="658425" cy="146316"/>
          </a:xfrm>
          <a:prstGeom prst="rect">
            <a:avLst/>
          </a:prstGeom>
        </p:spPr>
      </p:pic>
      <p:grpSp>
        <p:nvGrpSpPr>
          <p:cNvPr id="10" name="Groupe 9"/>
          <p:cNvGrpSpPr/>
          <p:nvPr/>
        </p:nvGrpSpPr>
        <p:grpSpPr>
          <a:xfrm>
            <a:off x="419101" y="5753099"/>
            <a:ext cx="3470253" cy="3145985"/>
            <a:chOff x="419100" y="5753100"/>
            <a:chExt cx="3470253" cy="3145985"/>
          </a:xfrm>
        </p:grpSpPr>
        <p:grpSp>
          <p:nvGrpSpPr>
            <p:cNvPr id="80" name="Groupe 79"/>
            <p:cNvGrpSpPr/>
            <p:nvPr/>
          </p:nvGrpSpPr>
          <p:grpSpPr>
            <a:xfrm>
              <a:off x="419100" y="5753100"/>
              <a:ext cx="3289132" cy="3145985"/>
              <a:chOff x="419100" y="5753100"/>
              <a:chExt cx="3289132" cy="3145985"/>
            </a:xfrm>
          </p:grpSpPr>
          <p:grpSp>
            <p:nvGrpSpPr>
              <p:cNvPr id="81" name="Groupe 80"/>
              <p:cNvGrpSpPr/>
              <p:nvPr/>
            </p:nvGrpSpPr>
            <p:grpSpPr>
              <a:xfrm>
                <a:off x="419100" y="5753100"/>
                <a:ext cx="3289132" cy="3145985"/>
                <a:chOff x="0" y="5753100"/>
                <a:chExt cx="3289132" cy="3145985"/>
              </a:xfrm>
            </p:grpSpPr>
            <p:pic>
              <p:nvPicPr>
                <p:cNvPr id="84" name="Image 83"/>
                <p:cNvPicPr>
                  <a:picLocks noChangeAspect="1"/>
                </p:cNvPicPr>
                <p:nvPr/>
              </p:nvPicPr>
              <p:blipFill rotWithShape="1">
                <a:blip r:embed="rId9"/>
                <a:srcRect l="57211" t="66189" r="34817" b="26529"/>
                <a:stretch/>
              </p:blipFill>
              <p:spPr>
                <a:xfrm>
                  <a:off x="0" y="7558940"/>
                  <a:ext cx="469251" cy="228451"/>
                </a:xfrm>
                <a:prstGeom prst="rect">
                  <a:avLst/>
                </a:prstGeom>
              </p:spPr>
            </p:pic>
            <p:sp>
              <p:nvSpPr>
                <p:cNvPr id="85" name="Rectangle 84"/>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Triangle isocèle 90"/>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95" name="ZoneTexte 94"/>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96" name="ZoneTexte 95"/>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97" name="ZoneTexte 96"/>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99" name="ZoneTexte 98"/>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00" name="ZoneTexte 99"/>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01" name="ZoneTexte 100"/>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02" name="Rectangle 101"/>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3" name="ZoneTexte 82"/>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4" name="ZoneTexte 43"/>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5" name="Image 44"/>
            <p:cNvPicPr>
              <a:picLocks noChangeAspect="1"/>
            </p:cNvPicPr>
            <p:nvPr/>
          </p:nvPicPr>
          <p:blipFill rotWithShape="1">
            <a:blip r:embed="rId7"/>
            <a:srcRect l="15881" t="67668" r="80985" b="28154"/>
            <a:stretch/>
          </p:blipFill>
          <p:spPr>
            <a:xfrm>
              <a:off x="558492" y="6242538"/>
              <a:ext cx="200026" cy="190500"/>
            </a:xfrm>
            <a:prstGeom prst="rect">
              <a:avLst/>
            </a:prstGeom>
          </p:spPr>
        </p:pic>
        <p:pic>
          <p:nvPicPr>
            <p:cNvPr id="60" name="Image 59"/>
            <p:cNvPicPr>
              <a:picLocks noChangeAspect="1"/>
            </p:cNvPicPr>
            <p:nvPr/>
          </p:nvPicPr>
          <p:blipFill rotWithShape="1">
            <a:blip r:embed="rId7"/>
            <a:srcRect l="16008" t="46149" r="81164" b="49628"/>
            <a:stretch/>
          </p:blipFill>
          <p:spPr>
            <a:xfrm>
              <a:off x="553893" y="6524725"/>
              <a:ext cx="180475" cy="192505"/>
            </a:xfrm>
            <a:prstGeom prst="rect">
              <a:avLst/>
            </a:prstGeom>
          </p:spPr>
        </p:pic>
        <p:pic>
          <p:nvPicPr>
            <p:cNvPr id="62" name="Image 61"/>
            <p:cNvPicPr>
              <a:picLocks noChangeAspect="1"/>
            </p:cNvPicPr>
            <p:nvPr/>
          </p:nvPicPr>
          <p:blipFill rotWithShape="1">
            <a:blip r:embed="rId7"/>
            <a:srcRect l="61242" t="63470" r="35621" b="32562"/>
            <a:stretch/>
          </p:blipFill>
          <p:spPr>
            <a:xfrm>
              <a:off x="537512" y="6791369"/>
              <a:ext cx="200024" cy="180975"/>
            </a:xfrm>
            <a:prstGeom prst="rect">
              <a:avLst/>
            </a:prstGeom>
          </p:spPr>
        </p:pic>
        <p:pic>
          <p:nvPicPr>
            <p:cNvPr id="63" name="Image 62"/>
            <p:cNvPicPr>
              <a:picLocks noChangeAspect="1"/>
            </p:cNvPicPr>
            <p:nvPr/>
          </p:nvPicPr>
          <p:blipFill rotWithShape="1">
            <a:blip r:embed="rId7"/>
            <a:srcRect l="61242" t="63470" r="35621" b="32562"/>
            <a:stretch/>
          </p:blipFill>
          <p:spPr>
            <a:xfrm>
              <a:off x="2772395" y="7940990"/>
              <a:ext cx="200024" cy="180975"/>
            </a:xfrm>
            <a:prstGeom prst="rect">
              <a:avLst/>
            </a:prstGeom>
          </p:spPr>
        </p:pic>
        <p:grpSp>
          <p:nvGrpSpPr>
            <p:cNvPr id="64" name="Groupe 63"/>
            <p:cNvGrpSpPr/>
            <p:nvPr/>
          </p:nvGrpSpPr>
          <p:grpSpPr>
            <a:xfrm>
              <a:off x="432753" y="7045768"/>
              <a:ext cx="409457" cy="209550"/>
              <a:chOff x="644053" y="5405762"/>
              <a:chExt cx="409457" cy="209550"/>
            </a:xfrm>
          </p:grpSpPr>
          <p:cxnSp>
            <p:nvCxnSpPr>
              <p:cNvPr id="65" name="Connecteur droit 64"/>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6" name="Image 65"/>
              <p:cNvPicPr>
                <a:picLocks noChangeAspect="1"/>
              </p:cNvPicPr>
              <p:nvPr/>
            </p:nvPicPr>
            <p:blipFill rotWithShape="1">
              <a:blip r:embed="rId7"/>
              <a:srcRect l="15582" t="71845" r="80985" b="23559"/>
              <a:stretch/>
            </p:blipFill>
            <p:spPr>
              <a:xfrm>
                <a:off x="751340" y="5405762"/>
                <a:ext cx="219075" cy="209550"/>
              </a:xfrm>
              <a:prstGeom prst="rect">
                <a:avLst/>
              </a:prstGeom>
            </p:spPr>
          </p:pic>
        </p:grpSp>
        <p:sp>
          <p:nvSpPr>
            <p:cNvPr id="73" name="ZoneTexte 72"/>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74" name="Image 73"/>
            <p:cNvPicPr>
              <a:picLocks noChangeAspect="1"/>
            </p:cNvPicPr>
            <p:nvPr/>
          </p:nvPicPr>
          <p:blipFill>
            <a:blip r:embed="rId8"/>
            <a:stretch>
              <a:fillRect/>
            </a:stretch>
          </p:blipFill>
          <p:spPr>
            <a:xfrm>
              <a:off x="432092" y="7331508"/>
              <a:ext cx="658425" cy="146317"/>
            </a:xfrm>
            <a:prstGeom prst="rect">
              <a:avLst/>
            </a:prstGeom>
          </p:spPr>
        </p:pic>
        <p:pic>
          <p:nvPicPr>
            <p:cNvPr id="76" name="Image 75"/>
            <p:cNvPicPr>
              <a:picLocks noChangeAspect="1"/>
            </p:cNvPicPr>
            <p:nvPr/>
          </p:nvPicPr>
          <p:blipFill>
            <a:blip r:embed="rId10"/>
            <a:stretch>
              <a:fillRect/>
            </a:stretch>
          </p:blipFill>
          <p:spPr>
            <a:xfrm>
              <a:off x="506833" y="8188737"/>
              <a:ext cx="254787" cy="236401"/>
            </a:xfrm>
            <a:prstGeom prst="rect">
              <a:avLst/>
            </a:prstGeom>
          </p:spPr>
        </p:pic>
        <p:pic>
          <p:nvPicPr>
            <p:cNvPr id="77" name="Image 76"/>
            <p:cNvPicPr>
              <a:picLocks noChangeAspect="1"/>
            </p:cNvPicPr>
            <p:nvPr/>
          </p:nvPicPr>
          <p:blipFill>
            <a:blip r:embed="rId11"/>
            <a:stretch>
              <a:fillRect/>
            </a:stretch>
          </p:blipFill>
          <p:spPr>
            <a:xfrm>
              <a:off x="475203" y="8551128"/>
              <a:ext cx="347957" cy="347957"/>
            </a:xfrm>
            <a:prstGeom prst="rect">
              <a:avLst/>
            </a:prstGeom>
          </p:spPr>
        </p:pic>
      </p:grpSp>
      <p:grpSp>
        <p:nvGrpSpPr>
          <p:cNvPr id="103" name="Groupe 102"/>
          <p:cNvGrpSpPr/>
          <p:nvPr/>
        </p:nvGrpSpPr>
        <p:grpSpPr>
          <a:xfrm>
            <a:off x="3543667" y="8438569"/>
            <a:ext cx="409457" cy="209550"/>
            <a:chOff x="585153" y="7198168"/>
            <a:chExt cx="409457" cy="209550"/>
          </a:xfrm>
        </p:grpSpPr>
        <p:cxnSp>
          <p:nvCxnSpPr>
            <p:cNvPr id="104" name="Connecteur droit 103"/>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5" name="Image 104"/>
            <p:cNvPicPr>
              <a:picLocks noChangeAspect="1"/>
            </p:cNvPicPr>
            <p:nvPr/>
          </p:nvPicPr>
          <p:blipFill rotWithShape="1">
            <a:blip r:embed="rId7"/>
            <a:srcRect l="15582" t="71845" r="80985" b="23559"/>
            <a:stretch/>
          </p:blipFill>
          <p:spPr>
            <a:xfrm>
              <a:off x="692440" y="7198168"/>
              <a:ext cx="219075" cy="209550"/>
            </a:xfrm>
            <a:prstGeom prst="rect">
              <a:avLst/>
            </a:prstGeom>
          </p:spPr>
        </p:pic>
      </p:grpSp>
      <p:sp>
        <p:nvSpPr>
          <p:cNvPr id="53" name="ZoneTexte 5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16956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20" r="11382"/>
          <a:stretch/>
        </p:blipFill>
        <p:spPr bwMode="auto">
          <a:xfrm>
            <a:off x="2590764" y="3552243"/>
            <a:ext cx="4280537" cy="5625064"/>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1</a:t>
            </a:r>
            <a:r>
              <a:rPr lang="fr-FR" sz="2000" baseline="30000" dirty="0">
                <a:latin typeface="Candara" panose="020E0502030303020204" pitchFamily="34" charset="0"/>
              </a:rPr>
              <a:t>er</a:t>
            </a:r>
            <a:r>
              <a:rPr lang="fr-FR" sz="2000" dirty="0">
                <a:latin typeface="Candara" panose="020E0502030303020204" pitchFamily="34" charset="0"/>
              </a:rPr>
              <a:t> étage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440236" y="9212985"/>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794" y="4805757"/>
            <a:ext cx="585711" cy="546053"/>
          </a:xfrm>
          <a:prstGeom prst="rect">
            <a:avLst/>
          </a:prstGeom>
        </p:spPr>
      </p:pic>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390651"/>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2872407" y="8518778"/>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2" name="Imag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8505" y="5949529"/>
            <a:ext cx="585711" cy="546053"/>
          </a:xfrm>
          <a:prstGeom prst="rect">
            <a:avLst/>
          </a:prstGeom>
        </p:spPr>
      </p:pic>
      <p:sp>
        <p:nvSpPr>
          <p:cNvPr id="49" name="ZoneTexte 48"/>
          <p:cNvSpPr txBox="1"/>
          <p:nvPr/>
        </p:nvSpPr>
        <p:spPr>
          <a:xfrm>
            <a:off x="3078961" y="5464425"/>
            <a:ext cx="635254" cy="276999"/>
          </a:xfrm>
          <a:prstGeom prst="rect">
            <a:avLst/>
          </a:prstGeom>
          <a:noFill/>
        </p:spPr>
        <p:txBody>
          <a:bodyPr wrap="square" rtlCol="0">
            <a:spAutoFit/>
          </a:bodyPr>
          <a:lstStyle/>
          <a:p>
            <a:pPr algn="r"/>
            <a:r>
              <a:rPr lang="fr-FR" sz="1200" dirty="0">
                <a:solidFill>
                  <a:srgbClr val="00B0F0"/>
                </a:solidFill>
              </a:rPr>
              <a:t>Salle 4</a:t>
            </a:r>
          </a:p>
        </p:txBody>
      </p:sp>
      <p:sp>
        <p:nvSpPr>
          <p:cNvPr id="56" name="ZoneTexte 55"/>
          <p:cNvSpPr txBox="1"/>
          <p:nvPr/>
        </p:nvSpPr>
        <p:spPr>
          <a:xfrm>
            <a:off x="4359562" y="4378665"/>
            <a:ext cx="635254" cy="276999"/>
          </a:xfrm>
          <a:prstGeom prst="rect">
            <a:avLst/>
          </a:prstGeom>
          <a:noFill/>
        </p:spPr>
        <p:txBody>
          <a:bodyPr wrap="square" rtlCol="0">
            <a:spAutoFit/>
          </a:bodyPr>
          <a:lstStyle/>
          <a:p>
            <a:pPr algn="r"/>
            <a:r>
              <a:rPr lang="fr-FR" sz="1200" dirty="0">
                <a:solidFill>
                  <a:srgbClr val="00B0F0"/>
                </a:solidFill>
              </a:rPr>
              <a:t>Salle 3</a:t>
            </a:r>
          </a:p>
        </p:txBody>
      </p:sp>
      <p:grpSp>
        <p:nvGrpSpPr>
          <p:cNvPr id="44" name="Groupe 43"/>
          <p:cNvGrpSpPr/>
          <p:nvPr/>
        </p:nvGrpSpPr>
        <p:grpSpPr>
          <a:xfrm>
            <a:off x="243963" y="5741421"/>
            <a:ext cx="3470253" cy="3145985"/>
            <a:chOff x="419100" y="5753100"/>
            <a:chExt cx="3470253" cy="3145985"/>
          </a:xfrm>
        </p:grpSpPr>
        <p:grpSp>
          <p:nvGrpSpPr>
            <p:cNvPr id="45" name="Groupe 44"/>
            <p:cNvGrpSpPr/>
            <p:nvPr/>
          </p:nvGrpSpPr>
          <p:grpSpPr>
            <a:xfrm>
              <a:off x="419100" y="5753100"/>
              <a:ext cx="3289132" cy="3145985"/>
              <a:chOff x="419100" y="5753100"/>
              <a:chExt cx="3289132" cy="3145985"/>
            </a:xfrm>
          </p:grpSpPr>
          <p:grpSp>
            <p:nvGrpSpPr>
              <p:cNvPr id="68" name="Groupe 67"/>
              <p:cNvGrpSpPr/>
              <p:nvPr/>
            </p:nvGrpSpPr>
            <p:grpSpPr>
              <a:xfrm>
                <a:off x="419100" y="5753100"/>
                <a:ext cx="3289132" cy="3145985"/>
                <a:chOff x="0" y="5753100"/>
                <a:chExt cx="3289132" cy="3145985"/>
              </a:xfrm>
            </p:grpSpPr>
            <p:pic>
              <p:nvPicPr>
                <p:cNvPr id="70" name="Image 69"/>
                <p:cNvPicPr>
                  <a:picLocks noChangeAspect="1"/>
                </p:cNvPicPr>
                <p:nvPr/>
              </p:nvPicPr>
              <p:blipFill rotWithShape="1">
                <a:blip r:embed="rId7"/>
                <a:srcRect l="57211" t="66189" r="34817" b="26529"/>
                <a:stretch/>
              </p:blipFill>
              <p:spPr>
                <a:xfrm>
                  <a:off x="0" y="7558940"/>
                  <a:ext cx="469251" cy="228451"/>
                </a:xfrm>
                <a:prstGeom prst="rect">
                  <a:avLst/>
                </a:prstGeom>
              </p:spPr>
            </p:pic>
            <p:sp>
              <p:nvSpPr>
                <p:cNvPr id="71" name="Rectangle 70"/>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Triangle isocèle 71"/>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ZoneTexte 72"/>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74" name="ZoneTexte 73"/>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75" name="ZoneTexte 74"/>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76" name="ZoneTexte 75"/>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100" name="ZoneTexte 99"/>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101" name="ZoneTexte 100"/>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102" name="ZoneTexte 101"/>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103" name="Rectangle 102"/>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9" name="ZoneTexte 68"/>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6" name="ZoneTexte 45"/>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7" name="Image 46"/>
            <p:cNvPicPr>
              <a:picLocks noChangeAspect="1"/>
            </p:cNvPicPr>
            <p:nvPr/>
          </p:nvPicPr>
          <p:blipFill rotWithShape="1">
            <a:blip r:embed="rId8"/>
            <a:srcRect l="15881" t="67668" r="80985" b="28154"/>
            <a:stretch/>
          </p:blipFill>
          <p:spPr>
            <a:xfrm>
              <a:off x="558492" y="6242538"/>
              <a:ext cx="200026" cy="190500"/>
            </a:xfrm>
            <a:prstGeom prst="rect">
              <a:avLst/>
            </a:prstGeom>
          </p:spPr>
        </p:pic>
        <p:pic>
          <p:nvPicPr>
            <p:cNvPr id="48" name="Image 47"/>
            <p:cNvPicPr>
              <a:picLocks noChangeAspect="1"/>
            </p:cNvPicPr>
            <p:nvPr/>
          </p:nvPicPr>
          <p:blipFill rotWithShape="1">
            <a:blip r:embed="rId8"/>
            <a:srcRect l="16008" t="46149" r="81164" b="49628"/>
            <a:stretch/>
          </p:blipFill>
          <p:spPr>
            <a:xfrm>
              <a:off x="553893" y="6524725"/>
              <a:ext cx="180475" cy="192505"/>
            </a:xfrm>
            <a:prstGeom prst="rect">
              <a:avLst/>
            </a:prstGeom>
          </p:spPr>
        </p:pic>
        <p:pic>
          <p:nvPicPr>
            <p:cNvPr id="54" name="Image 53"/>
            <p:cNvPicPr>
              <a:picLocks noChangeAspect="1"/>
            </p:cNvPicPr>
            <p:nvPr/>
          </p:nvPicPr>
          <p:blipFill rotWithShape="1">
            <a:blip r:embed="rId8"/>
            <a:srcRect l="61242" t="63470" r="35621" b="32562"/>
            <a:stretch/>
          </p:blipFill>
          <p:spPr>
            <a:xfrm>
              <a:off x="537512" y="6791369"/>
              <a:ext cx="200024" cy="180975"/>
            </a:xfrm>
            <a:prstGeom prst="rect">
              <a:avLst/>
            </a:prstGeom>
          </p:spPr>
        </p:pic>
        <p:pic>
          <p:nvPicPr>
            <p:cNvPr id="60" name="Image 59"/>
            <p:cNvPicPr>
              <a:picLocks noChangeAspect="1"/>
            </p:cNvPicPr>
            <p:nvPr/>
          </p:nvPicPr>
          <p:blipFill rotWithShape="1">
            <a:blip r:embed="rId8"/>
            <a:srcRect l="61242" t="63470" r="35621" b="32562"/>
            <a:stretch/>
          </p:blipFill>
          <p:spPr>
            <a:xfrm>
              <a:off x="2906148" y="8016760"/>
              <a:ext cx="200024" cy="180975"/>
            </a:xfrm>
            <a:prstGeom prst="rect">
              <a:avLst/>
            </a:prstGeom>
          </p:spPr>
        </p:pic>
        <p:grpSp>
          <p:nvGrpSpPr>
            <p:cNvPr id="61" name="Groupe 60"/>
            <p:cNvGrpSpPr/>
            <p:nvPr/>
          </p:nvGrpSpPr>
          <p:grpSpPr>
            <a:xfrm>
              <a:off x="432753" y="7045768"/>
              <a:ext cx="409457" cy="209550"/>
              <a:chOff x="644053" y="5405762"/>
              <a:chExt cx="409457" cy="209550"/>
            </a:xfrm>
          </p:grpSpPr>
          <p:cxnSp>
            <p:nvCxnSpPr>
              <p:cNvPr id="66" name="Connecteur droit 65"/>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rotWithShape="1">
              <a:blip r:embed="rId8"/>
              <a:srcRect l="15582" t="71845" r="80985" b="23559"/>
              <a:stretch/>
            </p:blipFill>
            <p:spPr>
              <a:xfrm>
                <a:off x="751340" y="5405762"/>
                <a:ext cx="219075" cy="209550"/>
              </a:xfrm>
              <a:prstGeom prst="rect">
                <a:avLst/>
              </a:prstGeom>
            </p:spPr>
          </p:pic>
        </p:grpSp>
        <p:sp>
          <p:nvSpPr>
            <p:cNvPr id="62" name="ZoneTexte 61"/>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63" name="Image 62"/>
            <p:cNvPicPr>
              <a:picLocks noChangeAspect="1"/>
            </p:cNvPicPr>
            <p:nvPr/>
          </p:nvPicPr>
          <p:blipFill>
            <a:blip r:embed="rId9"/>
            <a:stretch>
              <a:fillRect/>
            </a:stretch>
          </p:blipFill>
          <p:spPr>
            <a:xfrm>
              <a:off x="432092" y="7331508"/>
              <a:ext cx="658425" cy="146317"/>
            </a:xfrm>
            <a:prstGeom prst="rect">
              <a:avLst/>
            </a:prstGeom>
          </p:spPr>
        </p:pic>
        <p:pic>
          <p:nvPicPr>
            <p:cNvPr id="64" name="Image 63"/>
            <p:cNvPicPr>
              <a:picLocks noChangeAspect="1"/>
            </p:cNvPicPr>
            <p:nvPr/>
          </p:nvPicPr>
          <p:blipFill>
            <a:blip r:embed="rId10"/>
            <a:stretch>
              <a:fillRect/>
            </a:stretch>
          </p:blipFill>
          <p:spPr>
            <a:xfrm>
              <a:off x="506833" y="8188737"/>
              <a:ext cx="254787" cy="236401"/>
            </a:xfrm>
            <a:prstGeom prst="rect">
              <a:avLst/>
            </a:prstGeom>
          </p:spPr>
        </p:pic>
        <p:pic>
          <p:nvPicPr>
            <p:cNvPr id="65" name="Image 64"/>
            <p:cNvPicPr>
              <a:picLocks noChangeAspect="1"/>
            </p:cNvPicPr>
            <p:nvPr/>
          </p:nvPicPr>
          <p:blipFill>
            <a:blip r:embed="rId11"/>
            <a:stretch>
              <a:fillRect/>
            </a:stretch>
          </p:blipFill>
          <p:spPr>
            <a:xfrm>
              <a:off x="475203" y="8551128"/>
              <a:ext cx="347957" cy="347957"/>
            </a:xfrm>
            <a:prstGeom prst="rect">
              <a:avLst/>
            </a:prstGeom>
          </p:spPr>
        </p:pic>
      </p:grpSp>
      <p:grpSp>
        <p:nvGrpSpPr>
          <p:cNvPr id="104" name="Groupe 103"/>
          <p:cNvGrpSpPr/>
          <p:nvPr/>
        </p:nvGrpSpPr>
        <p:grpSpPr>
          <a:xfrm>
            <a:off x="3857683" y="4884798"/>
            <a:ext cx="219075" cy="303151"/>
            <a:chOff x="3838632" y="4960998"/>
            <a:chExt cx="219075" cy="303152"/>
          </a:xfrm>
        </p:grpSpPr>
        <p:cxnSp>
          <p:nvCxnSpPr>
            <p:cNvPr id="105" name="Connecteur droit 104"/>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6" name="Image 105"/>
            <p:cNvPicPr>
              <a:picLocks noChangeAspect="1"/>
            </p:cNvPicPr>
            <p:nvPr/>
          </p:nvPicPr>
          <p:blipFill rotWithShape="1">
            <a:blip r:embed="rId8"/>
            <a:srcRect l="15582" t="71845" r="80985" b="23559"/>
            <a:stretch/>
          </p:blipFill>
          <p:spPr>
            <a:xfrm>
              <a:off x="3838632" y="5007799"/>
              <a:ext cx="219075" cy="209550"/>
            </a:xfrm>
            <a:prstGeom prst="rect">
              <a:avLst/>
            </a:prstGeom>
          </p:spPr>
        </p:pic>
      </p:grpSp>
      <p:pic>
        <p:nvPicPr>
          <p:cNvPr id="107" name="Image 106"/>
          <p:cNvPicPr>
            <a:picLocks noChangeAspect="1"/>
          </p:cNvPicPr>
          <p:nvPr/>
        </p:nvPicPr>
        <p:blipFill>
          <a:blip r:embed="rId9"/>
          <a:stretch>
            <a:fillRect/>
          </a:stretch>
        </p:blipFill>
        <p:spPr>
          <a:xfrm>
            <a:off x="3705013" y="8340303"/>
            <a:ext cx="658425" cy="146316"/>
          </a:xfrm>
          <a:prstGeom prst="rect">
            <a:avLst/>
          </a:prstGeom>
        </p:spPr>
      </p:pic>
      <p:grpSp>
        <p:nvGrpSpPr>
          <p:cNvPr id="108" name="Groupe 107"/>
          <p:cNvGrpSpPr/>
          <p:nvPr/>
        </p:nvGrpSpPr>
        <p:grpSpPr>
          <a:xfrm>
            <a:off x="3524618" y="8486194"/>
            <a:ext cx="409457" cy="209550"/>
            <a:chOff x="585153" y="7198168"/>
            <a:chExt cx="409457" cy="209550"/>
          </a:xfrm>
        </p:grpSpPr>
        <p:cxnSp>
          <p:nvCxnSpPr>
            <p:cNvPr id="109" name="Connecteur droit 108"/>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0" name="Image 109"/>
            <p:cNvPicPr>
              <a:picLocks noChangeAspect="1"/>
            </p:cNvPicPr>
            <p:nvPr/>
          </p:nvPicPr>
          <p:blipFill rotWithShape="1">
            <a:blip r:embed="rId8"/>
            <a:srcRect l="15582" t="71845" r="80985" b="23559"/>
            <a:stretch/>
          </p:blipFill>
          <p:spPr>
            <a:xfrm>
              <a:off x="692440" y="7198168"/>
              <a:ext cx="219075" cy="209550"/>
            </a:xfrm>
            <a:prstGeom prst="rect">
              <a:avLst/>
            </a:prstGeom>
          </p:spPr>
        </p:pic>
      </p:grpSp>
      <p:grpSp>
        <p:nvGrpSpPr>
          <p:cNvPr id="111" name="Groupe 110"/>
          <p:cNvGrpSpPr/>
          <p:nvPr/>
        </p:nvGrpSpPr>
        <p:grpSpPr>
          <a:xfrm>
            <a:off x="3381742" y="7228895"/>
            <a:ext cx="409457" cy="209550"/>
            <a:chOff x="585153" y="7198168"/>
            <a:chExt cx="409457" cy="209550"/>
          </a:xfrm>
        </p:grpSpPr>
        <p:cxnSp>
          <p:nvCxnSpPr>
            <p:cNvPr id="112" name="Connecteur droit 111"/>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3" name="Image 112"/>
            <p:cNvPicPr>
              <a:picLocks noChangeAspect="1"/>
            </p:cNvPicPr>
            <p:nvPr/>
          </p:nvPicPr>
          <p:blipFill rotWithShape="1">
            <a:blip r:embed="rId8"/>
            <a:srcRect l="15582" t="71845" r="80985" b="23559"/>
            <a:stretch/>
          </p:blipFill>
          <p:spPr>
            <a:xfrm>
              <a:off x="692440" y="7198168"/>
              <a:ext cx="219075" cy="209550"/>
            </a:xfrm>
            <a:prstGeom prst="rect">
              <a:avLst/>
            </a:prstGeom>
          </p:spPr>
        </p:pic>
      </p:grpSp>
      <p:pic>
        <p:nvPicPr>
          <p:cNvPr id="114" name="Image 113"/>
          <p:cNvPicPr>
            <a:picLocks noChangeAspect="1"/>
          </p:cNvPicPr>
          <p:nvPr/>
        </p:nvPicPr>
        <p:blipFill>
          <a:blip r:embed="rId9"/>
          <a:stretch>
            <a:fillRect/>
          </a:stretch>
        </p:blipFill>
        <p:spPr>
          <a:xfrm>
            <a:off x="409355" y="7472233"/>
            <a:ext cx="658425" cy="146316"/>
          </a:xfrm>
          <a:prstGeom prst="rect">
            <a:avLst/>
          </a:prstGeom>
        </p:spPr>
      </p:pic>
      <p:sp>
        <p:nvSpPr>
          <p:cNvPr id="53" name="ZoneTexte 5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6708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0002" t="13799" r="10002" b="5326"/>
          <a:stretch/>
        </p:blipFill>
        <p:spPr>
          <a:xfrm>
            <a:off x="2478104" y="2934352"/>
            <a:ext cx="4123963" cy="6765875"/>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2</a:t>
            </a:r>
            <a:r>
              <a:rPr lang="fr-FR" sz="2000" baseline="30000" dirty="0">
                <a:latin typeface="Candara" panose="020E0502030303020204" pitchFamily="34" charset="0"/>
              </a:rPr>
              <a:t>ème</a:t>
            </a:r>
            <a:r>
              <a:rPr lang="fr-FR" sz="2000" dirty="0">
                <a:latin typeface="Candara" panose="020E0502030303020204" pitchFamily="34" charset="0"/>
              </a:rPr>
              <a:t> étage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43" name="ZoneTexte 42"/>
          <p:cNvSpPr txBox="1"/>
          <p:nvPr/>
        </p:nvSpPr>
        <p:spPr>
          <a:xfrm>
            <a:off x="2376211" y="9538087"/>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20" name="ZoneTexte 19"/>
          <p:cNvSpPr txBox="1"/>
          <p:nvPr/>
        </p:nvSpPr>
        <p:spPr>
          <a:xfrm>
            <a:off x="113108" y="3029475"/>
            <a:ext cx="2478654" cy="2031325"/>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chaque plan étage par étage. Commencez par le sous-sol jusqu’aux accès toiture. Complétez en utilisant la légende</a:t>
            </a:r>
          </a:p>
        </p:txBody>
      </p:sp>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r="2815" b="13777"/>
          <a:stretch/>
        </p:blipFill>
        <p:spPr>
          <a:xfrm>
            <a:off x="5524114" y="5325944"/>
            <a:ext cx="770893" cy="736545"/>
          </a:xfrm>
          <a:prstGeom prst="rect">
            <a:avLst/>
          </a:prstGeom>
        </p:spPr>
      </p:pic>
      <p:sp>
        <p:nvSpPr>
          <p:cNvPr id="3" name="Rectangle 2"/>
          <p:cNvSpPr/>
          <p:nvPr/>
        </p:nvSpPr>
        <p:spPr>
          <a:xfrm>
            <a:off x="625857" y="1028701"/>
            <a:ext cx="955293" cy="385529"/>
          </a:xfrm>
          <a:prstGeom prst="rect">
            <a:avLst/>
          </a:prstGeom>
          <a:no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3120466" y="5565340"/>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 name="Groupe 41"/>
          <p:cNvGrpSpPr/>
          <p:nvPr/>
        </p:nvGrpSpPr>
        <p:grpSpPr>
          <a:xfrm>
            <a:off x="243963" y="5741421"/>
            <a:ext cx="3470253" cy="3145985"/>
            <a:chOff x="419100" y="5753100"/>
            <a:chExt cx="3470253" cy="3145985"/>
          </a:xfrm>
        </p:grpSpPr>
        <p:grpSp>
          <p:nvGrpSpPr>
            <p:cNvPr id="45" name="Groupe 44"/>
            <p:cNvGrpSpPr/>
            <p:nvPr/>
          </p:nvGrpSpPr>
          <p:grpSpPr>
            <a:xfrm>
              <a:off x="419100" y="5753100"/>
              <a:ext cx="3289132" cy="3145985"/>
              <a:chOff x="419100" y="5753100"/>
              <a:chExt cx="3289132" cy="3145985"/>
            </a:xfrm>
          </p:grpSpPr>
          <p:grpSp>
            <p:nvGrpSpPr>
              <p:cNvPr id="70" name="Groupe 69"/>
              <p:cNvGrpSpPr/>
              <p:nvPr/>
            </p:nvGrpSpPr>
            <p:grpSpPr>
              <a:xfrm>
                <a:off x="419100" y="5753100"/>
                <a:ext cx="3289132" cy="3145985"/>
                <a:chOff x="0" y="5753100"/>
                <a:chExt cx="3289132" cy="3145985"/>
              </a:xfrm>
            </p:grpSpPr>
            <p:pic>
              <p:nvPicPr>
                <p:cNvPr id="72" name="Image 71"/>
                <p:cNvPicPr>
                  <a:picLocks noChangeAspect="1"/>
                </p:cNvPicPr>
                <p:nvPr/>
              </p:nvPicPr>
              <p:blipFill rotWithShape="1">
                <a:blip r:embed="rId5"/>
                <a:srcRect l="57211" t="66189" r="34817" b="26529"/>
                <a:stretch/>
              </p:blipFill>
              <p:spPr>
                <a:xfrm>
                  <a:off x="0" y="7558940"/>
                  <a:ext cx="469251" cy="228451"/>
                </a:xfrm>
                <a:prstGeom prst="rect">
                  <a:avLst/>
                </a:prstGeom>
              </p:spPr>
            </p:pic>
            <p:sp>
              <p:nvSpPr>
                <p:cNvPr id="73" name="Rectangle 72"/>
                <p:cNvSpPr/>
                <p:nvPr/>
              </p:nvSpPr>
              <p:spPr>
                <a:xfrm>
                  <a:off x="161982" y="6002708"/>
                  <a:ext cx="130450"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Triangle isocèle 73"/>
                <p:cNvSpPr/>
                <p:nvPr/>
              </p:nvSpPr>
              <p:spPr>
                <a:xfrm>
                  <a:off x="94898" y="7875563"/>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p:cNvSpPr txBox="1"/>
                <p:nvPr/>
              </p:nvSpPr>
              <p:spPr>
                <a:xfrm>
                  <a:off x="309557" y="5927947"/>
                  <a:ext cx="2866023" cy="261738"/>
                </a:xfrm>
                <a:prstGeom prst="rect">
                  <a:avLst/>
                </a:prstGeom>
                <a:noFill/>
              </p:spPr>
              <p:txBody>
                <a:bodyPr wrap="square" rtlCol="0">
                  <a:spAutoFit/>
                </a:bodyPr>
                <a:lstStyle/>
                <a:p>
                  <a:r>
                    <a:rPr lang="fr-FR" sz="1101" dirty="0"/>
                    <a:t>Bouche incendie</a:t>
                  </a:r>
                  <a:endParaRPr lang="fr-FR" dirty="0"/>
                </a:p>
              </p:txBody>
            </p:sp>
            <p:sp>
              <p:nvSpPr>
                <p:cNvPr id="76" name="ZoneTexte 75"/>
                <p:cNvSpPr txBox="1"/>
                <p:nvPr/>
              </p:nvSpPr>
              <p:spPr>
                <a:xfrm>
                  <a:off x="309557" y="6461869"/>
                  <a:ext cx="2866023" cy="261738"/>
                </a:xfrm>
                <a:prstGeom prst="rect">
                  <a:avLst/>
                </a:prstGeom>
                <a:noFill/>
              </p:spPr>
              <p:txBody>
                <a:bodyPr wrap="square" rtlCol="0">
                  <a:spAutoFit/>
                </a:bodyPr>
                <a:lstStyle/>
                <a:p>
                  <a:r>
                    <a:rPr lang="fr-FR" sz="1101" dirty="0"/>
                    <a:t>Robinet incendie armé</a:t>
                  </a:r>
                  <a:endParaRPr lang="fr-FR" dirty="0"/>
                </a:p>
              </p:txBody>
            </p:sp>
            <p:sp>
              <p:nvSpPr>
                <p:cNvPr id="94" name="ZoneTexte 93"/>
                <p:cNvSpPr txBox="1"/>
                <p:nvPr/>
              </p:nvSpPr>
              <p:spPr>
                <a:xfrm>
                  <a:off x="314964" y="6739915"/>
                  <a:ext cx="2866023" cy="261738"/>
                </a:xfrm>
                <a:prstGeom prst="rect">
                  <a:avLst/>
                </a:prstGeom>
                <a:noFill/>
              </p:spPr>
              <p:txBody>
                <a:bodyPr wrap="square" rtlCol="0">
                  <a:spAutoFit/>
                </a:bodyPr>
                <a:lstStyle/>
                <a:p>
                  <a:r>
                    <a:rPr lang="fr-FR" sz="1101" dirty="0"/>
                    <a:t>Ascenseur / Monte-charge</a:t>
                  </a:r>
                  <a:endParaRPr lang="fr-FR" dirty="0"/>
                </a:p>
              </p:txBody>
            </p:sp>
            <p:sp>
              <p:nvSpPr>
                <p:cNvPr id="95" name="ZoneTexte 94"/>
                <p:cNvSpPr txBox="1"/>
                <p:nvPr/>
              </p:nvSpPr>
              <p:spPr>
                <a:xfrm>
                  <a:off x="404060" y="7012229"/>
                  <a:ext cx="2866023" cy="261738"/>
                </a:xfrm>
                <a:prstGeom prst="rect">
                  <a:avLst/>
                </a:prstGeom>
                <a:noFill/>
              </p:spPr>
              <p:txBody>
                <a:bodyPr wrap="square" rtlCol="0">
                  <a:spAutoFit/>
                </a:bodyPr>
                <a:lstStyle/>
                <a:p>
                  <a:r>
                    <a:rPr lang="fr-FR" sz="1101" dirty="0"/>
                    <a:t>Porte coupe-feu</a:t>
                  </a:r>
                  <a:endParaRPr lang="fr-FR" dirty="0"/>
                </a:p>
              </p:txBody>
            </p:sp>
            <p:sp>
              <p:nvSpPr>
                <p:cNvPr id="96" name="ZoneTexte 95"/>
                <p:cNvSpPr txBox="1"/>
                <p:nvPr/>
              </p:nvSpPr>
              <p:spPr>
                <a:xfrm>
                  <a:off x="423109" y="7544843"/>
                  <a:ext cx="2866023" cy="261738"/>
                </a:xfrm>
                <a:prstGeom prst="rect">
                  <a:avLst/>
                </a:prstGeom>
                <a:noFill/>
              </p:spPr>
              <p:txBody>
                <a:bodyPr wrap="square" rtlCol="0">
                  <a:spAutoFit/>
                </a:bodyPr>
                <a:lstStyle/>
                <a:p>
                  <a:r>
                    <a:rPr lang="fr-FR" sz="1101" dirty="0"/>
                    <a:t>Locaux à risque</a:t>
                  </a:r>
                  <a:endParaRPr lang="fr-FR" dirty="0"/>
                </a:p>
              </p:txBody>
            </p:sp>
            <p:sp>
              <p:nvSpPr>
                <p:cNvPr id="97" name="ZoneTexte 96"/>
                <p:cNvSpPr txBox="1"/>
                <p:nvPr/>
              </p:nvSpPr>
              <p:spPr>
                <a:xfrm>
                  <a:off x="339418" y="7895247"/>
                  <a:ext cx="2866023" cy="261738"/>
                </a:xfrm>
                <a:prstGeom prst="rect">
                  <a:avLst/>
                </a:prstGeom>
                <a:noFill/>
              </p:spPr>
              <p:txBody>
                <a:bodyPr wrap="square" rtlCol="0">
                  <a:spAutoFit/>
                </a:bodyPr>
                <a:lstStyle/>
                <a:p>
                  <a:r>
                    <a:rPr lang="fr-FR" sz="1101" dirty="0"/>
                    <a:t>Espace de repli</a:t>
                  </a:r>
                  <a:endParaRPr lang="fr-FR" dirty="0"/>
                </a:p>
              </p:txBody>
            </p:sp>
            <p:sp>
              <p:nvSpPr>
                <p:cNvPr id="98" name="ZoneTexte 97"/>
                <p:cNvSpPr txBox="1"/>
                <p:nvPr/>
              </p:nvSpPr>
              <p:spPr>
                <a:xfrm>
                  <a:off x="339418" y="8193376"/>
                  <a:ext cx="1285651" cy="431144"/>
                </a:xfrm>
                <a:prstGeom prst="rect">
                  <a:avLst/>
                </a:prstGeom>
                <a:noFill/>
              </p:spPr>
              <p:txBody>
                <a:bodyPr wrap="square" rtlCol="0">
                  <a:spAutoFit/>
                </a:bodyPr>
                <a:lstStyle/>
                <a:p>
                  <a:r>
                    <a:rPr lang="fr-FR" sz="1101" dirty="0"/>
                    <a:t>Zone d’évacuation ou de protection </a:t>
                  </a:r>
                  <a:endParaRPr lang="fr-FR" dirty="0"/>
                </a:p>
              </p:txBody>
            </p:sp>
            <p:sp>
              <p:nvSpPr>
                <p:cNvPr id="99" name="Rectangle 98"/>
                <p:cNvSpPr/>
                <p:nvPr/>
              </p:nvSpPr>
              <p:spPr>
                <a:xfrm>
                  <a:off x="0" y="5753100"/>
                  <a:ext cx="2037242" cy="3145985"/>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1" name="ZoneTexte 70"/>
              <p:cNvSpPr txBox="1"/>
              <p:nvPr/>
            </p:nvSpPr>
            <p:spPr>
              <a:xfrm>
                <a:off x="758518" y="8589020"/>
                <a:ext cx="2866023" cy="261738"/>
              </a:xfrm>
              <a:prstGeom prst="rect">
                <a:avLst/>
              </a:prstGeom>
              <a:noFill/>
            </p:spPr>
            <p:txBody>
              <a:bodyPr wrap="square" rtlCol="0">
                <a:spAutoFit/>
              </a:bodyPr>
              <a:lstStyle/>
              <a:p>
                <a:r>
                  <a:rPr lang="fr-FR" sz="1101" dirty="0"/>
                  <a:t>Réserve d’approche</a:t>
                </a:r>
                <a:endParaRPr lang="fr-FR" dirty="0"/>
              </a:p>
            </p:txBody>
          </p:sp>
        </p:grpSp>
        <p:sp>
          <p:nvSpPr>
            <p:cNvPr id="46" name="ZoneTexte 45"/>
            <p:cNvSpPr txBox="1"/>
            <p:nvPr/>
          </p:nvSpPr>
          <p:spPr>
            <a:xfrm>
              <a:off x="728657" y="6210056"/>
              <a:ext cx="2866022" cy="261738"/>
            </a:xfrm>
            <a:prstGeom prst="rect">
              <a:avLst/>
            </a:prstGeom>
            <a:noFill/>
          </p:spPr>
          <p:txBody>
            <a:bodyPr wrap="square" rtlCol="0">
              <a:spAutoFit/>
            </a:bodyPr>
            <a:lstStyle/>
            <a:p>
              <a:r>
                <a:rPr lang="fr-FR" sz="1101" dirty="0"/>
                <a:t>Téléphone de secours</a:t>
              </a:r>
              <a:endParaRPr lang="fr-FR" dirty="0"/>
            </a:p>
          </p:txBody>
        </p:sp>
        <p:pic>
          <p:nvPicPr>
            <p:cNvPr id="47" name="Image 46"/>
            <p:cNvPicPr>
              <a:picLocks noChangeAspect="1"/>
            </p:cNvPicPr>
            <p:nvPr/>
          </p:nvPicPr>
          <p:blipFill rotWithShape="1">
            <a:blip r:embed="rId6"/>
            <a:srcRect l="15881" t="67668" r="80985" b="28154"/>
            <a:stretch/>
          </p:blipFill>
          <p:spPr>
            <a:xfrm>
              <a:off x="558492" y="6242538"/>
              <a:ext cx="200026" cy="190500"/>
            </a:xfrm>
            <a:prstGeom prst="rect">
              <a:avLst/>
            </a:prstGeom>
          </p:spPr>
        </p:pic>
        <p:pic>
          <p:nvPicPr>
            <p:cNvPr id="58" name="Image 57"/>
            <p:cNvPicPr>
              <a:picLocks noChangeAspect="1"/>
            </p:cNvPicPr>
            <p:nvPr/>
          </p:nvPicPr>
          <p:blipFill rotWithShape="1">
            <a:blip r:embed="rId6"/>
            <a:srcRect l="16008" t="46149" r="81164" b="49628"/>
            <a:stretch/>
          </p:blipFill>
          <p:spPr>
            <a:xfrm>
              <a:off x="553893" y="6524725"/>
              <a:ext cx="180475" cy="192505"/>
            </a:xfrm>
            <a:prstGeom prst="rect">
              <a:avLst/>
            </a:prstGeom>
          </p:spPr>
        </p:pic>
        <p:pic>
          <p:nvPicPr>
            <p:cNvPr id="61" name="Image 60"/>
            <p:cNvPicPr>
              <a:picLocks noChangeAspect="1"/>
            </p:cNvPicPr>
            <p:nvPr/>
          </p:nvPicPr>
          <p:blipFill rotWithShape="1">
            <a:blip r:embed="rId6"/>
            <a:srcRect l="61242" t="63470" r="35621" b="32562"/>
            <a:stretch/>
          </p:blipFill>
          <p:spPr>
            <a:xfrm>
              <a:off x="537512" y="6791369"/>
              <a:ext cx="200024" cy="180975"/>
            </a:xfrm>
            <a:prstGeom prst="rect">
              <a:avLst/>
            </a:prstGeom>
          </p:spPr>
        </p:pic>
        <p:pic>
          <p:nvPicPr>
            <p:cNvPr id="62" name="Image 61"/>
            <p:cNvPicPr>
              <a:picLocks noChangeAspect="1"/>
            </p:cNvPicPr>
            <p:nvPr/>
          </p:nvPicPr>
          <p:blipFill rotWithShape="1">
            <a:blip r:embed="rId6"/>
            <a:srcRect l="61242" t="63470" r="35621" b="32562"/>
            <a:stretch/>
          </p:blipFill>
          <p:spPr>
            <a:xfrm>
              <a:off x="2906148" y="8016760"/>
              <a:ext cx="200024" cy="180975"/>
            </a:xfrm>
            <a:prstGeom prst="rect">
              <a:avLst/>
            </a:prstGeom>
          </p:spPr>
        </p:pic>
        <p:grpSp>
          <p:nvGrpSpPr>
            <p:cNvPr id="63" name="Groupe 62"/>
            <p:cNvGrpSpPr/>
            <p:nvPr/>
          </p:nvGrpSpPr>
          <p:grpSpPr>
            <a:xfrm>
              <a:off x="432753" y="7045768"/>
              <a:ext cx="409457" cy="209550"/>
              <a:chOff x="644053" y="5405762"/>
              <a:chExt cx="409457" cy="209550"/>
            </a:xfrm>
          </p:grpSpPr>
          <p:cxnSp>
            <p:nvCxnSpPr>
              <p:cNvPr id="68" name="Connecteur droit 67"/>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9" name="Image 68"/>
              <p:cNvPicPr>
                <a:picLocks noChangeAspect="1"/>
              </p:cNvPicPr>
              <p:nvPr/>
            </p:nvPicPr>
            <p:blipFill rotWithShape="1">
              <a:blip r:embed="rId6"/>
              <a:srcRect l="15582" t="71845" r="80985" b="23559"/>
              <a:stretch/>
            </p:blipFill>
            <p:spPr>
              <a:xfrm>
                <a:off x="751340" y="5405762"/>
                <a:ext cx="219075" cy="209550"/>
              </a:xfrm>
              <a:prstGeom prst="rect">
                <a:avLst/>
              </a:prstGeom>
            </p:spPr>
          </p:pic>
        </p:grpSp>
        <p:sp>
          <p:nvSpPr>
            <p:cNvPr id="64" name="ZoneTexte 63"/>
            <p:cNvSpPr txBox="1"/>
            <p:nvPr/>
          </p:nvSpPr>
          <p:spPr>
            <a:xfrm>
              <a:off x="1023331" y="7275360"/>
              <a:ext cx="2866022" cy="261738"/>
            </a:xfrm>
            <a:prstGeom prst="rect">
              <a:avLst/>
            </a:prstGeom>
            <a:noFill/>
          </p:spPr>
          <p:txBody>
            <a:bodyPr wrap="square" rtlCol="0">
              <a:spAutoFit/>
            </a:bodyPr>
            <a:lstStyle/>
            <a:p>
              <a:r>
                <a:rPr lang="fr-FR" sz="1101" dirty="0"/>
                <a:t>Issue de secours</a:t>
              </a:r>
              <a:endParaRPr lang="fr-FR" dirty="0"/>
            </a:p>
          </p:txBody>
        </p:sp>
        <p:pic>
          <p:nvPicPr>
            <p:cNvPr id="65" name="Image 64"/>
            <p:cNvPicPr>
              <a:picLocks noChangeAspect="1"/>
            </p:cNvPicPr>
            <p:nvPr/>
          </p:nvPicPr>
          <p:blipFill>
            <a:blip r:embed="rId7"/>
            <a:stretch>
              <a:fillRect/>
            </a:stretch>
          </p:blipFill>
          <p:spPr>
            <a:xfrm>
              <a:off x="432092" y="7331508"/>
              <a:ext cx="658425" cy="146317"/>
            </a:xfrm>
            <a:prstGeom prst="rect">
              <a:avLst/>
            </a:prstGeom>
          </p:spPr>
        </p:pic>
        <p:pic>
          <p:nvPicPr>
            <p:cNvPr id="66" name="Image 65"/>
            <p:cNvPicPr>
              <a:picLocks noChangeAspect="1"/>
            </p:cNvPicPr>
            <p:nvPr/>
          </p:nvPicPr>
          <p:blipFill>
            <a:blip r:embed="rId8"/>
            <a:stretch>
              <a:fillRect/>
            </a:stretch>
          </p:blipFill>
          <p:spPr>
            <a:xfrm>
              <a:off x="506833" y="8188737"/>
              <a:ext cx="254787" cy="236401"/>
            </a:xfrm>
            <a:prstGeom prst="rect">
              <a:avLst/>
            </a:prstGeom>
          </p:spPr>
        </p:pic>
        <p:pic>
          <p:nvPicPr>
            <p:cNvPr id="67" name="Image 66"/>
            <p:cNvPicPr>
              <a:picLocks noChangeAspect="1"/>
            </p:cNvPicPr>
            <p:nvPr/>
          </p:nvPicPr>
          <p:blipFill>
            <a:blip r:embed="rId9"/>
            <a:stretch>
              <a:fillRect/>
            </a:stretch>
          </p:blipFill>
          <p:spPr>
            <a:xfrm>
              <a:off x="475203" y="8551128"/>
              <a:ext cx="347957" cy="347957"/>
            </a:xfrm>
            <a:prstGeom prst="rect">
              <a:avLst/>
            </a:prstGeom>
          </p:spPr>
        </p:pic>
      </p:grpSp>
      <p:pic>
        <p:nvPicPr>
          <p:cNvPr id="100" name="Image 99"/>
          <p:cNvPicPr>
            <a:picLocks noChangeAspect="1"/>
          </p:cNvPicPr>
          <p:nvPr/>
        </p:nvPicPr>
        <p:blipFill>
          <a:blip r:embed="rId7"/>
          <a:stretch>
            <a:fillRect/>
          </a:stretch>
        </p:blipFill>
        <p:spPr>
          <a:xfrm>
            <a:off x="3503118" y="7738109"/>
            <a:ext cx="658425" cy="146316"/>
          </a:xfrm>
          <a:prstGeom prst="rect">
            <a:avLst/>
          </a:prstGeom>
        </p:spPr>
      </p:pic>
      <p:grpSp>
        <p:nvGrpSpPr>
          <p:cNvPr id="102" name="Groupe 101"/>
          <p:cNvGrpSpPr/>
          <p:nvPr/>
        </p:nvGrpSpPr>
        <p:grpSpPr>
          <a:xfrm>
            <a:off x="3785182" y="4612497"/>
            <a:ext cx="219075" cy="303151"/>
            <a:chOff x="3838632" y="4960998"/>
            <a:chExt cx="219075" cy="303152"/>
          </a:xfrm>
        </p:grpSpPr>
        <p:cxnSp>
          <p:nvCxnSpPr>
            <p:cNvPr id="103" name="Connecteur droit 102"/>
            <p:cNvCxnSpPr/>
            <p:nvPr/>
          </p:nvCxnSpPr>
          <p:spPr>
            <a:xfrm flipV="1">
              <a:off x="3928815" y="4960998"/>
              <a:ext cx="1" cy="303152"/>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4" name="Image 103"/>
            <p:cNvPicPr>
              <a:picLocks noChangeAspect="1"/>
            </p:cNvPicPr>
            <p:nvPr/>
          </p:nvPicPr>
          <p:blipFill rotWithShape="1">
            <a:blip r:embed="rId6"/>
            <a:srcRect l="15582" t="71845" r="80985" b="23559"/>
            <a:stretch/>
          </p:blipFill>
          <p:spPr>
            <a:xfrm>
              <a:off x="3838632" y="5007799"/>
              <a:ext cx="219075" cy="209550"/>
            </a:xfrm>
            <a:prstGeom prst="rect">
              <a:avLst/>
            </a:prstGeom>
          </p:spPr>
        </p:pic>
      </p:grpSp>
      <p:grpSp>
        <p:nvGrpSpPr>
          <p:cNvPr id="105" name="Groupe 104"/>
          <p:cNvGrpSpPr/>
          <p:nvPr/>
        </p:nvGrpSpPr>
        <p:grpSpPr>
          <a:xfrm>
            <a:off x="3322112" y="6750857"/>
            <a:ext cx="409457" cy="209550"/>
            <a:chOff x="585153" y="7198168"/>
            <a:chExt cx="409457" cy="209550"/>
          </a:xfrm>
        </p:grpSpPr>
        <p:cxnSp>
          <p:nvCxnSpPr>
            <p:cNvPr id="106" name="Connecteur droit 105"/>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07" name="Image 106"/>
            <p:cNvPicPr>
              <a:picLocks noChangeAspect="1"/>
            </p:cNvPicPr>
            <p:nvPr/>
          </p:nvPicPr>
          <p:blipFill rotWithShape="1">
            <a:blip r:embed="rId6"/>
            <a:srcRect l="15582" t="71845" r="80985" b="23559"/>
            <a:stretch/>
          </p:blipFill>
          <p:spPr>
            <a:xfrm>
              <a:off x="692440" y="7198168"/>
              <a:ext cx="219075" cy="209550"/>
            </a:xfrm>
            <a:prstGeom prst="rect">
              <a:avLst/>
            </a:prstGeom>
          </p:spPr>
        </p:pic>
      </p:grpSp>
      <p:grpSp>
        <p:nvGrpSpPr>
          <p:cNvPr id="108" name="Groupe 107"/>
          <p:cNvGrpSpPr/>
          <p:nvPr/>
        </p:nvGrpSpPr>
        <p:grpSpPr>
          <a:xfrm>
            <a:off x="3419543" y="7902818"/>
            <a:ext cx="409457" cy="209550"/>
            <a:chOff x="585153" y="7198168"/>
            <a:chExt cx="409457" cy="209550"/>
          </a:xfrm>
        </p:grpSpPr>
        <p:cxnSp>
          <p:nvCxnSpPr>
            <p:cNvPr id="109" name="Connecteur droit 108"/>
            <p:cNvCxnSpPr/>
            <p:nvPr/>
          </p:nvCxnSpPr>
          <p:spPr>
            <a:xfrm>
              <a:off x="585153" y="7312794"/>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110" name="Image 109"/>
            <p:cNvPicPr>
              <a:picLocks noChangeAspect="1"/>
            </p:cNvPicPr>
            <p:nvPr/>
          </p:nvPicPr>
          <p:blipFill rotWithShape="1">
            <a:blip r:embed="rId6"/>
            <a:srcRect l="15582" t="71845" r="80985" b="23559"/>
            <a:stretch/>
          </p:blipFill>
          <p:spPr>
            <a:xfrm>
              <a:off x="692440" y="7198168"/>
              <a:ext cx="219075" cy="209550"/>
            </a:xfrm>
            <a:prstGeom prst="rect">
              <a:avLst/>
            </a:prstGeom>
          </p:spPr>
        </p:pic>
      </p:grpSp>
      <p:pic>
        <p:nvPicPr>
          <p:cNvPr id="111" name="Image 110"/>
          <p:cNvPicPr>
            <a:picLocks noChangeAspect="1"/>
          </p:cNvPicPr>
          <p:nvPr/>
        </p:nvPicPr>
        <p:blipFill rotWithShape="1">
          <a:blip r:embed="rId6"/>
          <a:srcRect l="16008" t="46149" r="81164" b="49628"/>
          <a:stretch/>
        </p:blipFill>
        <p:spPr>
          <a:xfrm>
            <a:off x="3232106" y="7666140"/>
            <a:ext cx="180475" cy="192505"/>
          </a:xfrm>
          <a:prstGeom prst="rect">
            <a:avLst/>
          </a:prstGeom>
        </p:spPr>
      </p:pic>
      <p:sp>
        <p:nvSpPr>
          <p:cNvPr id="112" name="Triangle isocèle 111"/>
          <p:cNvSpPr/>
          <p:nvPr/>
        </p:nvSpPr>
        <p:spPr>
          <a:xfrm>
            <a:off x="3730888" y="8292637"/>
            <a:ext cx="450376" cy="454432"/>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84304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95196" y="28897"/>
            <a:ext cx="2010189" cy="958200"/>
          </a:xfrm>
          <a:prstGeom prst="rect">
            <a:avLst/>
          </a:prstGeom>
        </p:spPr>
        <p:txBody>
          <a:bodyPr vert="horz" lIns="91440" tIns="45720" rIns="91440" bIns="45720" rtlCol="0" anchor="ctr">
            <a:normAutofit/>
          </a:bodyPr>
          <a:lstStyle>
            <a:lvl1pPr algn="l" defTabSz="685771"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smtClean="0">
                <a:solidFill>
                  <a:srgbClr val="00B0F0"/>
                </a:solidFill>
                <a:latin typeface="Candara" panose="020E0502030303020204" pitchFamily="34" charset="0"/>
              </a:rPr>
              <a:t>Nom de la zone</a:t>
            </a:r>
            <a:br>
              <a:rPr lang="fr-FR" sz="2000" smtClean="0">
                <a:solidFill>
                  <a:srgbClr val="00B0F0"/>
                </a:solidFill>
                <a:latin typeface="Candara" panose="020E0502030303020204" pitchFamily="34" charset="0"/>
              </a:rPr>
            </a:br>
            <a:r>
              <a:rPr lang="fr-FR" sz="2000" smtClean="0">
                <a:latin typeface="Candara" panose="020E0502030303020204" pitchFamily="34" charset="0"/>
              </a:rPr>
              <a:t>Sous-sol</a:t>
            </a:r>
            <a:br>
              <a:rPr lang="fr-FR" sz="2000" smtClean="0">
                <a:latin typeface="Candara" panose="020E0502030303020204" pitchFamily="34" charset="0"/>
              </a:rPr>
            </a:br>
            <a:r>
              <a:rPr lang="fr-FR" sz="2000" smtClean="0">
                <a:solidFill>
                  <a:srgbClr val="00B0F0"/>
                </a:solidFill>
                <a:latin typeface="Candara" panose="020E0502030303020204" pitchFamily="34" charset="0"/>
              </a:rPr>
              <a:t>Salle 1</a:t>
            </a:r>
            <a:endParaRPr lang="fr-FR" sz="2000" dirty="0">
              <a:solidFill>
                <a:srgbClr val="00B0F0"/>
              </a:solidFill>
              <a:latin typeface="Candara" panose="020E0502030303020204" pitchFamily="34" charset="0"/>
            </a:endParaRPr>
          </a:p>
        </p:txBody>
      </p:sp>
      <p:cxnSp>
        <p:nvCxnSpPr>
          <p:cNvPr id="5" name="Connecteur droit 4"/>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885666" y="1159757"/>
            <a:ext cx="3719717"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Pour chaque étage de la zone concernée, </a:t>
            </a:r>
            <a:r>
              <a:rPr lang="fr-FR" sz="1200" dirty="0" smtClean="0">
                <a:solidFill>
                  <a:srgbClr val="FF0000"/>
                </a:solidFill>
                <a:latin typeface="Candara" panose="020E0502030303020204" pitchFamily="34" charset="0"/>
              </a:rPr>
              <a:t>insérez un tableau récapitulant l’ensembles des œuvres prioritaires. </a:t>
            </a: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428372802"/>
              </p:ext>
            </p:extLst>
          </p:nvPr>
        </p:nvGraphicFramePr>
        <p:xfrm>
          <a:off x="264694" y="2325983"/>
          <a:ext cx="6472989" cy="2966720"/>
        </p:xfrm>
        <a:graphic>
          <a:graphicData uri="http://schemas.openxmlformats.org/drawingml/2006/table">
            <a:tbl>
              <a:tblPr firstRow="1" bandRow="1">
                <a:tableStyleId>{5940675A-B579-460E-94D1-54222C63F5DA}</a:tableStyleId>
              </a:tblPr>
              <a:tblGrid>
                <a:gridCol w="397043">
                  <a:extLst>
                    <a:ext uri="{9D8B030D-6E8A-4147-A177-3AD203B41FA5}">
                      <a16:colId xmlns:a16="http://schemas.microsoft.com/office/drawing/2014/main" val="2694898579"/>
                    </a:ext>
                  </a:extLst>
                </a:gridCol>
                <a:gridCol w="1041399">
                  <a:extLst>
                    <a:ext uri="{9D8B030D-6E8A-4147-A177-3AD203B41FA5}">
                      <a16:colId xmlns:a16="http://schemas.microsoft.com/office/drawing/2014/main" val="3117551288"/>
                    </a:ext>
                  </a:extLst>
                </a:gridCol>
                <a:gridCol w="799432">
                  <a:extLst>
                    <a:ext uri="{9D8B030D-6E8A-4147-A177-3AD203B41FA5}">
                      <a16:colId xmlns:a16="http://schemas.microsoft.com/office/drawing/2014/main" val="3407888513"/>
                    </a:ext>
                  </a:extLst>
                </a:gridCol>
                <a:gridCol w="639010">
                  <a:extLst>
                    <a:ext uri="{9D8B030D-6E8A-4147-A177-3AD203B41FA5}">
                      <a16:colId xmlns:a16="http://schemas.microsoft.com/office/drawing/2014/main" val="4174768070"/>
                    </a:ext>
                  </a:extLst>
                </a:gridCol>
                <a:gridCol w="719221">
                  <a:extLst>
                    <a:ext uri="{9D8B030D-6E8A-4147-A177-3AD203B41FA5}">
                      <a16:colId xmlns:a16="http://schemas.microsoft.com/office/drawing/2014/main" val="3987257499"/>
                    </a:ext>
                  </a:extLst>
                </a:gridCol>
                <a:gridCol w="719221">
                  <a:extLst>
                    <a:ext uri="{9D8B030D-6E8A-4147-A177-3AD203B41FA5}">
                      <a16:colId xmlns:a16="http://schemas.microsoft.com/office/drawing/2014/main" val="1129483538"/>
                    </a:ext>
                  </a:extLst>
                </a:gridCol>
                <a:gridCol w="719221">
                  <a:extLst>
                    <a:ext uri="{9D8B030D-6E8A-4147-A177-3AD203B41FA5}">
                      <a16:colId xmlns:a16="http://schemas.microsoft.com/office/drawing/2014/main" val="3434259173"/>
                    </a:ext>
                  </a:extLst>
                </a:gridCol>
                <a:gridCol w="719221">
                  <a:extLst>
                    <a:ext uri="{9D8B030D-6E8A-4147-A177-3AD203B41FA5}">
                      <a16:colId xmlns:a16="http://schemas.microsoft.com/office/drawing/2014/main" val="3564447758"/>
                    </a:ext>
                  </a:extLst>
                </a:gridCol>
                <a:gridCol w="719221">
                  <a:extLst>
                    <a:ext uri="{9D8B030D-6E8A-4147-A177-3AD203B41FA5}">
                      <a16:colId xmlns:a16="http://schemas.microsoft.com/office/drawing/2014/main" val="1178003408"/>
                    </a:ext>
                  </a:extLst>
                </a:gridCol>
              </a:tblGrid>
              <a:tr h="370840">
                <a:tc>
                  <a:txBody>
                    <a:bodyPr/>
                    <a:lstStyle/>
                    <a:p>
                      <a:pPr algn="ctr"/>
                      <a:r>
                        <a:rPr lang="fr-FR" sz="1100" b="1" dirty="0" smtClean="0"/>
                        <a:t>N°</a:t>
                      </a:r>
                      <a:endParaRPr lang="fr-FR" sz="1100" b="1" dirty="0"/>
                    </a:p>
                  </a:txBody>
                  <a:tcPr/>
                </a:tc>
                <a:tc>
                  <a:txBody>
                    <a:bodyPr/>
                    <a:lstStyle/>
                    <a:p>
                      <a:pPr algn="ctr"/>
                      <a:r>
                        <a:rPr lang="fr-FR" sz="1100" b="1" dirty="0" smtClean="0"/>
                        <a:t>Désignation</a:t>
                      </a:r>
                      <a:endParaRPr lang="fr-FR" sz="1100" b="1" dirty="0"/>
                    </a:p>
                  </a:txBody>
                  <a:tcPr/>
                </a:tc>
                <a:tc>
                  <a:txBody>
                    <a:bodyPr/>
                    <a:lstStyle/>
                    <a:p>
                      <a:pPr algn="ctr"/>
                      <a:r>
                        <a:rPr lang="fr-FR" sz="1100" b="1" dirty="0" smtClean="0"/>
                        <a:t>Typologie</a:t>
                      </a:r>
                      <a:endParaRPr lang="fr-FR" sz="1100" b="1" dirty="0"/>
                    </a:p>
                  </a:txBody>
                  <a:tcPr/>
                </a:tc>
                <a:tc>
                  <a:txBody>
                    <a:bodyPr/>
                    <a:lstStyle/>
                    <a:p>
                      <a:pPr algn="ctr"/>
                      <a:r>
                        <a:rPr lang="fr-FR" sz="1100" b="1" dirty="0" smtClean="0"/>
                        <a:t>Niveau</a:t>
                      </a:r>
                      <a:endParaRPr lang="fr-FR" sz="1100" b="1" dirty="0"/>
                    </a:p>
                  </a:txBody>
                  <a:tcPr/>
                </a:tc>
                <a:tc>
                  <a:txBody>
                    <a:bodyPr/>
                    <a:lstStyle/>
                    <a:p>
                      <a:pPr algn="ctr"/>
                      <a:r>
                        <a:rPr lang="fr-FR" sz="1100" b="1" dirty="0" smtClean="0"/>
                        <a:t>Salle</a:t>
                      </a:r>
                      <a:endParaRPr lang="fr-FR" sz="1100" b="1" dirty="0"/>
                    </a:p>
                  </a:txBody>
                  <a:tcPr/>
                </a:tc>
                <a:tc>
                  <a:txBody>
                    <a:bodyPr/>
                    <a:lstStyle/>
                    <a:p>
                      <a:pPr algn="ctr"/>
                      <a:r>
                        <a:rPr lang="fr-FR" sz="1100" b="1" dirty="0" smtClean="0"/>
                        <a:t>Position</a:t>
                      </a:r>
                      <a:endParaRPr lang="fr-FR" sz="1100" b="1" dirty="0"/>
                    </a:p>
                  </a:txBody>
                  <a:tcPr/>
                </a:tc>
                <a:tc>
                  <a:txBody>
                    <a:bodyPr/>
                    <a:lstStyle/>
                    <a:p>
                      <a:pPr algn="ctr"/>
                      <a:r>
                        <a:rPr lang="fr-FR" sz="1100" b="1" dirty="0" smtClean="0"/>
                        <a:t>Priorité</a:t>
                      </a:r>
                      <a:endParaRPr lang="fr-FR" sz="1100" b="1" dirty="0"/>
                    </a:p>
                  </a:txBody>
                  <a:tcPr/>
                </a:tc>
                <a:tc>
                  <a:txBody>
                    <a:bodyPr/>
                    <a:lstStyle/>
                    <a:p>
                      <a:pPr algn="ctr"/>
                      <a:r>
                        <a:rPr lang="fr-FR" sz="1100" b="1" dirty="0" smtClean="0"/>
                        <a:t>Matériel</a:t>
                      </a:r>
                      <a:endParaRPr lang="fr-FR" sz="1100" b="1" dirty="0"/>
                    </a:p>
                  </a:txBody>
                  <a:tcPr/>
                </a:tc>
                <a:tc>
                  <a:txBody>
                    <a:bodyPr/>
                    <a:lstStyle/>
                    <a:p>
                      <a:pPr algn="ctr"/>
                      <a:r>
                        <a:rPr lang="fr-FR" sz="1100" b="1" dirty="0" smtClean="0"/>
                        <a:t>P/E</a:t>
                      </a:r>
                      <a:endParaRPr lang="fr-FR" sz="1100" b="1" dirty="0"/>
                    </a:p>
                  </a:txBody>
                  <a:tcPr/>
                </a:tc>
                <a:extLst>
                  <a:ext uri="{0D108BD9-81ED-4DB2-BD59-A6C34878D82A}">
                    <a16:rowId xmlns:a16="http://schemas.microsoft.com/office/drawing/2014/main" val="2513449264"/>
                  </a:ext>
                </a:extLst>
              </a:tr>
              <a:tr h="37084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484058589"/>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21806460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324867583"/>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572197569"/>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624098581"/>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900637755"/>
                  </a:ext>
                </a:extLst>
              </a:tr>
              <a:tr h="3708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3003574830"/>
                  </a:ext>
                </a:extLst>
              </a:tr>
            </a:tbl>
          </a:graphicData>
        </a:graphic>
      </p:graphicFrame>
      <p:sp>
        <p:nvSpPr>
          <p:cNvPr id="11" name="ZoneTexte 10"/>
          <p:cNvSpPr txBox="1"/>
          <p:nvPr/>
        </p:nvSpPr>
        <p:spPr>
          <a:xfrm>
            <a:off x="1529397" y="5532044"/>
            <a:ext cx="4233730" cy="2862322"/>
          </a:xfrm>
          <a:prstGeom prst="rect">
            <a:avLst/>
          </a:prstGeom>
          <a:noFill/>
        </p:spPr>
        <p:txBody>
          <a:bodyPr wrap="square" rtlCol="0">
            <a:spAutoFit/>
          </a:bodyPr>
          <a:lstStyle/>
          <a:p>
            <a:pPr algn="ctr"/>
            <a:r>
              <a:rPr lang="fr-FR" dirty="0" smtClean="0">
                <a:solidFill>
                  <a:srgbClr val="00B0F0"/>
                </a:solidFill>
                <a:latin typeface="Candara" panose="020E0502030303020204" pitchFamily="34" charset="0"/>
              </a:rPr>
              <a:t>Indiquez le numéro d’œuvre affecté au  plan précédent, la désignation de l’objet (titre, éléments d’identification etc.), le type d’objet (tableau, pendule, chaise, sculpture, etc.), le niveau de la zone (sous-sol, rez-de-chaussée, etc.), le nom de la salle, la position de l’objet dans la salle (en vitrine, au mur, etc.), le matériel utile, et enfin indiquez par P ou E si l’objet est à protéger (P), ou à évacuer (E)</a:t>
            </a:r>
            <a:endParaRPr lang="fr-FR"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06925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897"/>
            <a:ext cx="2885665" cy="98771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a:spLocks noGrp="1"/>
          </p:cNvSpPr>
          <p:nvPr>
            <p:ph type="ctrTitle"/>
          </p:nvPr>
        </p:nvSpPr>
        <p:spPr>
          <a:xfrm>
            <a:off x="4595196" y="28897"/>
            <a:ext cx="2010189" cy="958200"/>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br>
              <a:rPr lang="fr-FR" sz="2000" dirty="0">
                <a:latin typeface="Candara" panose="020E0502030303020204" pitchFamily="34" charset="0"/>
              </a:rPr>
            </a:br>
            <a:r>
              <a:rPr lang="fr-FR" sz="2000" dirty="0">
                <a:solidFill>
                  <a:srgbClr val="00B0F0"/>
                </a:solidFill>
                <a:latin typeface="Candara" panose="020E0502030303020204" pitchFamily="34" charset="0"/>
              </a:rPr>
              <a:t>Salle 1</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805" y="198782"/>
            <a:ext cx="2339250" cy="2518983"/>
          </a:xfrm>
          <a:prstGeom prst="rect">
            <a:avLst/>
          </a:prstGeom>
        </p:spPr>
      </p:pic>
      <p:sp>
        <p:nvSpPr>
          <p:cNvPr id="16" name="ZoneTexte 15"/>
          <p:cNvSpPr txBox="1"/>
          <p:nvPr/>
        </p:nvSpPr>
        <p:spPr>
          <a:xfrm>
            <a:off x="2885666" y="1159757"/>
            <a:ext cx="3719717" cy="1754326"/>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Pour chaque étage de la zone concernée, localisez sur le plan les œuvres prioritaires :</a:t>
            </a:r>
          </a:p>
          <a:p>
            <a:pPr marL="171443" indent="-171443" algn="just">
              <a:buFontTx/>
              <a:buChar char="-"/>
            </a:pPr>
            <a:r>
              <a:rPr lang="fr-FR" sz="1200" dirty="0">
                <a:solidFill>
                  <a:srgbClr val="FF0000"/>
                </a:solidFill>
                <a:latin typeface="Candara" panose="020E0502030303020204" pitchFamily="34" charset="0"/>
              </a:rPr>
              <a:t>à l’évacuation avec le niveau de priorité</a:t>
            </a:r>
          </a:p>
          <a:p>
            <a:pPr marL="171443" indent="-171443" algn="just">
              <a:buFontTx/>
              <a:buChar char="-"/>
            </a:pPr>
            <a:r>
              <a:rPr lang="fr-FR" sz="1200" dirty="0">
                <a:solidFill>
                  <a:srgbClr val="FF0000"/>
                </a:solidFill>
                <a:latin typeface="Candara" panose="020E0502030303020204" pitchFamily="34" charset="0"/>
              </a:rPr>
              <a:t>à la protection in situ dans le cas où ces œuvres ne peuvent être déplacées.</a:t>
            </a:r>
          </a:p>
          <a:p>
            <a:pPr algn="just"/>
            <a:r>
              <a:rPr lang="fr-FR" sz="1200" dirty="0">
                <a:solidFill>
                  <a:srgbClr val="FF0000"/>
                </a:solidFill>
                <a:latin typeface="Candara" panose="020E0502030303020204" pitchFamily="34" charset="0"/>
              </a:rPr>
              <a:t>Créez ensuite autant de fiches qu’il y a d’</a:t>
            </a:r>
            <a:r>
              <a:rPr lang="fr-FR" sz="1200" dirty="0" err="1">
                <a:solidFill>
                  <a:srgbClr val="FF0000"/>
                </a:solidFill>
                <a:latin typeface="Candara" panose="020E0502030303020204" pitchFamily="34" charset="0"/>
              </a:rPr>
              <a:t>oeuvres</a:t>
            </a:r>
            <a:r>
              <a:rPr lang="fr-FR" sz="1200" dirty="0">
                <a:solidFill>
                  <a:srgbClr val="FF0000"/>
                </a:solidFill>
                <a:latin typeface="Candara" panose="020E0502030303020204" pitchFamily="34" charset="0"/>
              </a:rPr>
              <a:t> prioritaires (</a:t>
            </a:r>
            <a:r>
              <a:rPr lang="fr-FR" sz="1200" dirty="0" err="1">
                <a:solidFill>
                  <a:srgbClr val="FF0000"/>
                </a:solidFill>
                <a:latin typeface="Candara" panose="020E0502030303020204" pitchFamily="34" charset="0"/>
              </a:rPr>
              <a:t>cf</a:t>
            </a:r>
            <a:r>
              <a:rPr lang="fr-FR" sz="1200" dirty="0">
                <a:solidFill>
                  <a:srgbClr val="FF0000"/>
                </a:solidFill>
                <a:latin typeface="Candara" panose="020E0502030303020204" pitchFamily="34" charset="0"/>
              </a:rPr>
              <a:t> ci-après : « Fiches prioritaires »)</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cxnSp>
        <p:nvCxnSpPr>
          <p:cNvPr id="13" name="Connecteur droit 12"/>
          <p:cNvCxnSpPr/>
          <p:nvPr/>
        </p:nvCxnSpPr>
        <p:spPr>
          <a:xfrm flipH="1">
            <a:off x="614150" y="2115404"/>
            <a:ext cx="27296"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41445" y="2115403"/>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548429" y="2115404"/>
            <a:ext cx="0" cy="2183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41445" y="2333767"/>
            <a:ext cx="906984" cy="0"/>
          </a:xfrm>
          <a:prstGeom prst="line">
            <a:avLst/>
          </a:prstGeom>
          <a:ln w="53975"/>
        </p:spPr>
        <p:style>
          <a:lnRef idx="1">
            <a:schemeClr val="accent1"/>
          </a:lnRef>
          <a:fillRef idx="0">
            <a:schemeClr val="accent1"/>
          </a:fillRef>
          <a:effectRef idx="0">
            <a:schemeClr val="accent1"/>
          </a:effectRef>
          <a:fontRef idx="minor">
            <a:schemeClr val="tx1"/>
          </a:fontRef>
        </p:style>
      </p:cxnSp>
      <p:pic>
        <p:nvPicPr>
          <p:cNvPr id="4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378805" y="2552130"/>
            <a:ext cx="2363436" cy="3060352"/>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447" y="3041863"/>
            <a:ext cx="324403" cy="302438"/>
          </a:xfrm>
          <a:prstGeom prst="rect">
            <a:avLst/>
          </a:prstGeom>
        </p:spPr>
      </p:pic>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r="2815" b="13777"/>
          <a:stretch/>
        </p:blipFill>
        <p:spPr>
          <a:xfrm>
            <a:off x="1893240" y="3224191"/>
            <a:ext cx="770893" cy="736545"/>
          </a:xfrm>
          <a:prstGeom prst="rect">
            <a:avLst/>
          </a:prstGeom>
        </p:spPr>
      </p:pic>
      <p:sp>
        <p:nvSpPr>
          <p:cNvPr id="3" name="Rectangle 2"/>
          <p:cNvSpPr/>
          <p:nvPr/>
        </p:nvSpPr>
        <p:spPr>
          <a:xfrm>
            <a:off x="378805" y="2717764"/>
            <a:ext cx="793550" cy="768387"/>
          </a:xfrm>
          <a:prstGeom prst="rect">
            <a:avLst/>
          </a:prstGeom>
          <a:noFill/>
          <a:ln w="60325" cmpd="sng">
            <a:solidFill>
              <a:srgbClr val="5B9BD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t="5948" r="59823" b="66340"/>
          <a:stretch/>
        </p:blipFill>
        <p:spPr bwMode="auto">
          <a:xfrm>
            <a:off x="3096861" y="3301435"/>
            <a:ext cx="3355793" cy="3338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67149" y="3936973"/>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6012837" y="537979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905249" y="462277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5581238" y="3923950"/>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5600289" y="464784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595195" y="4368237"/>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3777729" y="548604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78805" y="5848351"/>
            <a:ext cx="2339250" cy="1754326"/>
          </a:xfrm>
          <a:prstGeom prst="rect">
            <a:avLst/>
          </a:prstGeom>
          <a:solidFill>
            <a:schemeClr val="bg1"/>
          </a:solidFill>
          <a:ln>
            <a:solidFill>
              <a:srgbClr val="FF0000"/>
            </a:solidFill>
          </a:ln>
        </p:spPr>
        <p:txBody>
          <a:bodyPr wrap="square" rtlCol="0">
            <a:spAutoFit/>
          </a:bodyPr>
          <a:lstStyle/>
          <a:p>
            <a:r>
              <a:rPr lang="fr-FR" b="1" dirty="0"/>
              <a:t>Œuvres prioritaires</a:t>
            </a:r>
            <a:endParaRPr lang="fr-FR" dirty="0"/>
          </a:p>
          <a:p>
            <a:pPr marL="285738" indent="-285738">
              <a:buFontTx/>
              <a:buChar char="-"/>
            </a:pPr>
            <a:r>
              <a:rPr lang="fr-FR" dirty="0"/>
              <a:t>2 tableaux P1</a:t>
            </a:r>
          </a:p>
          <a:p>
            <a:pPr marL="285738" indent="-285738">
              <a:buFontTx/>
              <a:buChar char="-"/>
            </a:pPr>
            <a:r>
              <a:rPr lang="fr-FR" dirty="0"/>
              <a:t>3 tableaux P2</a:t>
            </a:r>
          </a:p>
          <a:p>
            <a:pPr marL="285738" indent="-285738">
              <a:buFontTx/>
              <a:buChar char="-"/>
            </a:pPr>
            <a:r>
              <a:rPr lang="fr-FR" dirty="0"/>
              <a:t>1 sculpture inamovible à protéger sur place</a:t>
            </a:r>
          </a:p>
        </p:txBody>
      </p:sp>
      <p:sp>
        <p:nvSpPr>
          <p:cNvPr id="82" name="ZoneTexte 81"/>
          <p:cNvSpPr txBox="1"/>
          <p:nvPr/>
        </p:nvSpPr>
        <p:spPr>
          <a:xfrm>
            <a:off x="378805" y="7838545"/>
            <a:ext cx="2339250" cy="1754326"/>
          </a:xfrm>
          <a:prstGeom prst="rect">
            <a:avLst/>
          </a:prstGeom>
          <a:solidFill>
            <a:schemeClr val="bg1"/>
          </a:solidFill>
          <a:ln>
            <a:solidFill>
              <a:srgbClr val="FF0000"/>
            </a:solidFill>
          </a:ln>
        </p:spPr>
        <p:txBody>
          <a:bodyPr wrap="square" rtlCol="0">
            <a:spAutoFit/>
          </a:bodyPr>
          <a:lstStyle/>
          <a:p>
            <a:r>
              <a:rPr lang="fr-FR" b="1" dirty="0"/>
              <a:t>Matériel nécessaire</a:t>
            </a:r>
            <a:endParaRPr lang="fr-FR" dirty="0"/>
          </a:p>
          <a:p>
            <a:pPr marL="285738" indent="-285738">
              <a:buFontTx/>
              <a:buChar char="-"/>
            </a:pPr>
            <a:r>
              <a:rPr lang="fr-FR" dirty="0"/>
              <a:t>Tournevis</a:t>
            </a:r>
          </a:p>
          <a:p>
            <a:pPr marL="285738" indent="-285738">
              <a:buFontTx/>
              <a:buChar char="-"/>
            </a:pPr>
            <a:r>
              <a:rPr lang="fr-FR" dirty="0"/>
              <a:t>Echelle télescopique</a:t>
            </a:r>
          </a:p>
          <a:p>
            <a:pPr marL="285738" indent="-285738">
              <a:buFontTx/>
              <a:buChar char="-"/>
            </a:pPr>
            <a:r>
              <a:rPr lang="fr-FR" dirty="0"/>
              <a:t>Bâche de protection</a:t>
            </a:r>
          </a:p>
        </p:txBody>
      </p:sp>
      <p:grpSp>
        <p:nvGrpSpPr>
          <p:cNvPr id="17" name="Groupe 16"/>
          <p:cNvGrpSpPr/>
          <p:nvPr/>
        </p:nvGrpSpPr>
        <p:grpSpPr>
          <a:xfrm>
            <a:off x="3209636" y="7135333"/>
            <a:ext cx="3648365" cy="1055009"/>
            <a:chOff x="3223986" y="6359648"/>
            <a:chExt cx="3648365" cy="1055008"/>
          </a:xfrm>
        </p:grpSpPr>
        <p:sp>
          <p:nvSpPr>
            <p:cNvPr id="83" name="Rectangle 82"/>
            <p:cNvSpPr/>
            <p:nvPr/>
          </p:nvSpPr>
          <p:spPr>
            <a:xfrm>
              <a:off x="3223986" y="6359648"/>
              <a:ext cx="694911" cy="268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Rectangle 84"/>
            <p:cNvSpPr/>
            <p:nvPr/>
          </p:nvSpPr>
          <p:spPr>
            <a:xfrm>
              <a:off x="3229388" y="6740648"/>
              <a:ext cx="694911" cy="268789"/>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3229388" y="7140698"/>
              <a:ext cx="694911" cy="268789"/>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ZoneTexte 86"/>
            <p:cNvSpPr txBox="1"/>
            <p:nvPr/>
          </p:nvSpPr>
          <p:spPr>
            <a:xfrm>
              <a:off x="4006329" y="6366827"/>
              <a:ext cx="2866022" cy="261738"/>
            </a:xfrm>
            <a:prstGeom prst="rect">
              <a:avLst/>
            </a:prstGeom>
            <a:noFill/>
          </p:spPr>
          <p:txBody>
            <a:bodyPr wrap="square" rtlCol="0">
              <a:spAutoFit/>
            </a:bodyPr>
            <a:lstStyle/>
            <a:p>
              <a:r>
                <a:rPr lang="fr-FR" sz="1101" dirty="0"/>
                <a:t>Œuvre prioritaire à l’évacuation</a:t>
              </a:r>
              <a:endParaRPr lang="fr-FR" dirty="0"/>
            </a:p>
          </p:txBody>
        </p:sp>
        <p:sp>
          <p:nvSpPr>
            <p:cNvPr id="88" name="ZoneTexte 87"/>
            <p:cNvSpPr txBox="1"/>
            <p:nvPr/>
          </p:nvSpPr>
          <p:spPr>
            <a:xfrm>
              <a:off x="4000233" y="6714767"/>
              <a:ext cx="2866022" cy="261738"/>
            </a:xfrm>
            <a:prstGeom prst="rect">
              <a:avLst/>
            </a:prstGeom>
            <a:noFill/>
          </p:spPr>
          <p:txBody>
            <a:bodyPr wrap="square" rtlCol="0">
              <a:spAutoFit/>
            </a:bodyPr>
            <a:lstStyle/>
            <a:p>
              <a:r>
                <a:rPr lang="fr-FR" sz="1101" dirty="0"/>
                <a:t>Œuvre à évacuer en seconde intention</a:t>
              </a:r>
              <a:endParaRPr lang="fr-FR" dirty="0"/>
            </a:p>
          </p:txBody>
        </p:sp>
        <p:sp>
          <p:nvSpPr>
            <p:cNvPr id="89" name="ZoneTexte 88"/>
            <p:cNvSpPr txBox="1"/>
            <p:nvPr/>
          </p:nvSpPr>
          <p:spPr>
            <a:xfrm>
              <a:off x="4000233" y="7152918"/>
              <a:ext cx="2866022" cy="261738"/>
            </a:xfrm>
            <a:prstGeom prst="rect">
              <a:avLst/>
            </a:prstGeom>
            <a:noFill/>
          </p:spPr>
          <p:txBody>
            <a:bodyPr wrap="square" rtlCol="0">
              <a:spAutoFit/>
            </a:bodyPr>
            <a:lstStyle/>
            <a:p>
              <a:r>
                <a:rPr lang="fr-FR" sz="1101" dirty="0"/>
                <a:t>Œuvre inamovible à protéger sur place</a:t>
              </a:r>
              <a:endParaRPr lang="fr-FR" dirty="0"/>
            </a:p>
          </p:txBody>
        </p:sp>
      </p:grpSp>
      <p:sp>
        <p:nvSpPr>
          <p:cNvPr id="15" name="ZoneTexte 14"/>
          <p:cNvSpPr txBox="1"/>
          <p:nvPr/>
        </p:nvSpPr>
        <p:spPr>
          <a:xfrm>
            <a:off x="3838576" y="4046570"/>
            <a:ext cx="285750" cy="369332"/>
          </a:xfrm>
          <a:prstGeom prst="rect">
            <a:avLst/>
          </a:prstGeom>
          <a:noFill/>
        </p:spPr>
        <p:txBody>
          <a:bodyPr wrap="square" rtlCol="0">
            <a:spAutoFit/>
          </a:bodyPr>
          <a:lstStyle/>
          <a:p>
            <a:r>
              <a:rPr lang="fr-FR" b="1" dirty="0"/>
              <a:t>1</a:t>
            </a:r>
          </a:p>
        </p:txBody>
      </p:sp>
      <p:sp>
        <p:nvSpPr>
          <p:cNvPr id="90" name="ZoneTexte 89"/>
          <p:cNvSpPr txBox="1"/>
          <p:nvPr/>
        </p:nvSpPr>
        <p:spPr>
          <a:xfrm>
            <a:off x="3857625" y="4731971"/>
            <a:ext cx="285750" cy="369332"/>
          </a:xfrm>
          <a:prstGeom prst="rect">
            <a:avLst/>
          </a:prstGeom>
          <a:noFill/>
        </p:spPr>
        <p:txBody>
          <a:bodyPr wrap="square" rtlCol="0">
            <a:spAutoFit/>
          </a:bodyPr>
          <a:lstStyle/>
          <a:p>
            <a:r>
              <a:rPr lang="fr-FR" b="1" dirty="0"/>
              <a:t>2</a:t>
            </a:r>
          </a:p>
        </p:txBody>
      </p:sp>
      <p:sp>
        <p:nvSpPr>
          <p:cNvPr id="91" name="ZoneTexte 90"/>
          <p:cNvSpPr txBox="1"/>
          <p:nvPr/>
        </p:nvSpPr>
        <p:spPr>
          <a:xfrm>
            <a:off x="3724276" y="5570170"/>
            <a:ext cx="285750" cy="369332"/>
          </a:xfrm>
          <a:prstGeom prst="rect">
            <a:avLst/>
          </a:prstGeom>
          <a:noFill/>
        </p:spPr>
        <p:txBody>
          <a:bodyPr wrap="square" rtlCol="0">
            <a:spAutoFit/>
          </a:bodyPr>
          <a:lstStyle/>
          <a:p>
            <a:r>
              <a:rPr lang="fr-FR" b="1" dirty="0"/>
              <a:t>3</a:t>
            </a:r>
          </a:p>
        </p:txBody>
      </p:sp>
      <p:sp>
        <p:nvSpPr>
          <p:cNvPr id="92" name="ZoneTexte 91"/>
          <p:cNvSpPr txBox="1"/>
          <p:nvPr/>
        </p:nvSpPr>
        <p:spPr>
          <a:xfrm>
            <a:off x="5535259" y="3992622"/>
            <a:ext cx="285750" cy="369332"/>
          </a:xfrm>
          <a:prstGeom prst="rect">
            <a:avLst/>
          </a:prstGeom>
          <a:noFill/>
        </p:spPr>
        <p:txBody>
          <a:bodyPr wrap="square" rtlCol="0">
            <a:spAutoFit/>
          </a:bodyPr>
          <a:lstStyle/>
          <a:p>
            <a:r>
              <a:rPr lang="fr-FR" b="1" dirty="0"/>
              <a:t>4</a:t>
            </a:r>
          </a:p>
        </p:txBody>
      </p:sp>
      <p:sp>
        <p:nvSpPr>
          <p:cNvPr id="93" name="ZoneTexte 92"/>
          <p:cNvSpPr txBox="1"/>
          <p:nvPr/>
        </p:nvSpPr>
        <p:spPr>
          <a:xfrm>
            <a:off x="5552665" y="4731971"/>
            <a:ext cx="285750" cy="369332"/>
          </a:xfrm>
          <a:prstGeom prst="rect">
            <a:avLst/>
          </a:prstGeom>
          <a:noFill/>
        </p:spPr>
        <p:txBody>
          <a:bodyPr wrap="square" rtlCol="0">
            <a:spAutoFit/>
          </a:bodyPr>
          <a:lstStyle/>
          <a:p>
            <a:r>
              <a:rPr lang="fr-FR" b="1" dirty="0"/>
              <a:t>5</a:t>
            </a:r>
          </a:p>
        </p:txBody>
      </p:sp>
      <p:sp>
        <p:nvSpPr>
          <p:cNvPr id="94" name="ZoneTexte 93"/>
          <p:cNvSpPr txBox="1"/>
          <p:nvPr/>
        </p:nvSpPr>
        <p:spPr>
          <a:xfrm>
            <a:off x="4657519" y="4453560"/>
            <a:ext cx="452851" cy="646331"/>
          </a:xfrm>
          <a:prstGeom prst="rect">
            <a:avLst/>
          </a:prstGeom>
          <a:noFill/>
        </p:spPr>
        <p:txBody>
          <a:bodyPr wrap="square" rtlCol="0">
            <a:spAutoFit/>
          </a:bodyPr>
          <a:lstStyle/>
          <a:p>
            <a:pPr algn="ctr"/>
            <a:r>
              <a:rPr lang="fr-FR" b="1" dirty="0"/>
              <a:t>6</a:t>
            </a:r>
          </a:p>
          <a:p>
            <a:pPr algn="ctr"/>
            <a:endParaRPr lang="fr-FR" b="1" dirty="0"/>
          </a:p>
        </p:txBody>
      </p:sp>
      <p:pic>
        <p:nvPicPr>
          <p:cNvPr id="55" name="Imag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6248" y="9169562"/>
            <a:ext cx="491319" cy="368798"/>
          </a:xfrm>
          <a:prstGeom prst="rect">
            <a:avLst/>
          </a:prstGeom>
          <a:ln>
            <a:solidFill>
              <a:schemeClr val="bg1">
                <a:lumMod val="50000"/>
              </a:schemeClr>
            </a:solidFill>
          </a:ln>
        </p:spPr>
      </p:pic>
      <p:sp>
        <p:nvSpPr>
          <p:cNvPr id="64" name="ZoneTexte 6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63719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5196" y="28897"/>
            <a:ext cx="2010189" cy="958200"/>
          </a:xfrm>
        </p:spPr>
        <p:txBody>
          <a:bodyPr>
            <a:normAutofit/>
          </a:bodyPr>
          <a:lstStyle/>
          <a:p>
            <a:pPr algn="r"/>
            <a:r>
              <a:rPr lang="fr-FR" sz="2000" dirty="0">
                <a:solidFill>
                  <a:srgbClr val="00B0F0"/>
                </a:solidFill>
                <a:latin typeface="Candara" panose="020E0502030303020204" pitchFamily="34" charset="0"/>
              </a:rPr>
              <a:t>Nom de la zone</a:t>
            </a:r>
            <a:br>
              <a:rPr lang="fr-FR" sz="2000" dirty="0">
                <a:solidFill>
                  <a:srgbClr val="00B0F0"/>
                </a:solidFill>
                <a:latin typeface="Candara" panose="020E0502030303020204" pitchFamily="34" charset="0"/>
              </a:rPr>
            </a:br>
            <a:r>
              <a:rPr lang="fr-FR" sz="2000" dirty="0">
                <a:latin typeface="Candara" panose="020E0502030303020204" pitchFamily="34" charset="0"/>
              </a:rPr>
              <a:t>Sous-sol</a:t>
            </a:r>
            <a:br>
              <a:rPr lang="fr-FR" sz="2000" dirty="0">
                <a:latin typeface="Candara" panose="020E0502030303020204" pitchFamily="34" charset="0"/>
              </a:rPr>
            </a:br>
            <a:r>
              <a:rPr lang="fr-FR" sz="2000" dirty="0">
                <a:solidFill>
                  <a:srgbClr val="00B0F0"/>
                </a:solidFill>
                <a:latin typeface="Candara" panose="020E0502030303020204" pitchFamily="34" charset="0"/>
              </a:rPr>
              <a:t>Salle 1</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885666" y="1159758"/>
            <a:ext cx="3719717" cy="1938992"/>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Sur cette fiche vous pouvez détailler les informations sur les œuvres à évacuer avec une illustration qui facilitera le repérage par les pompiers, des indications de dimensions et de poids ainsi que la nécessité ou pas d’utiliser des outils pour le décrochage ou l’extraction des vitrines. </a:t>
            </a:r>
          </a:p>
          <a:p>
            <a:pPr algn="just"/>
            <a:r>
              <a:rPr lang="fr-FR" sz="1200" dirty="0">
                <a:solidFill>
                  <a:srgbClr val="FF0000"/>
                </a:solidFill>
                <a:latin typeface="Candara" panose="020E0502030303020204" pitchFamily="34" charset="0"/>
              </a:rPr>
              <a:t>Au besoin, utilisez cette page en format paysage, vous aurez plus de place. </a:t>
            </a:r>
          </a:p>
          <a:p>
            <a:pPr marL="171443" indent="-171443" algn="just">
              <a:buFontTx/>
              <a:buChar char="-"/>
            </a:pPr>
            <a:endParaRPr lang="fr-FR" sz="1200" dirty="0">
              <a:solidFill>
                <a:srgbClr val="FF0000"/>
              </a:solidFill>
              <a:latin typeface="Candara" panose="020E0502030303020204" pitchFamily="34" charset="0"/>
            </a:endParaRPr>
          </a:p>
          <a:p>
            <a:pPr marL="171443" indent="-171443" algn="just">
              <a:buFontTx/>
              <a:buChar char="-"/>
            </a:pPr>
            <a:endParaRPr lang="fr-FR" sz="1200" dirty="0">
              <a:solidFill>
                <a:srgbClr val="FF0000"/>
              </a:solidFill>
              <a:latin typeface="Candara" panose="020E0502030303020204" pitchFamily="34" charset="0"/>
            </a:endParaRPr>
          </a:p>
        </p:txBody>
      </p:sp>
      <p:pic>
        <p:nvPicPr>
          <p:cNvPr id="48" name="Picture 2" descr="https://fr.wikiarquitectura.com/wp-content/uploads/2017/01/Museo_Horta_28629_-_Horta_Museum_-_Planta_2-205x205.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22" t="5948" r="59823" b="66340"/>
          <a:stretch/>
        </p:blipFill>
        <p:spPr bwMode="auto">
          <a:xfrm>
            <a:off x="2086202" y="3542064"/>
            <a:ext cx="3355793" cy="33385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56491" y="417760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50"/>
          <p:cNvCxnSpPr/>
          <p:nvPr/>
        </p:nvCxnSpPr>
        <p:spPr>
          <a:xfrm>
            <a:off x="5002180" y="562042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894592" y="4863401"/>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4570580" y="41645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4589631" y="48884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584536" y="4608865"/>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2767070" y="572667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827918" y="4287199"/>
            <a:ext cx="285750" cy="369332"/>
          </a:xfrm>
          <a:prstGeom prst="rect">
            <a:avLst/>
          </a:prstGeom>
          <a:noFill/>
        </p:spPr>
        <p:txBody>
          <a:bodyPr wrap="square" rtlCol="0">
            <a:spAutoFit/>
          </a:bodyPr>
          <a:lstStyle/>
          <a:p>
            <a:r>
              <a:rPr lang="fr-FR" b="1" dirty="0"/>
              <a:t>1</a:t>
            </a:r>
          </a:p>
        </p:txBody>
      </p:sp>
      <p:sp>
        <p:nvSpPr>
          <p:cNvPr id="90" name="ZoneTexte 89"/>
          <p:cNvSpPr txBox="1"/>
          <p:nvPr/>
        </p:nvSpPr>
        <p:spPr>
          <a:xfrm>
            <a:off x="2846968" y="4972599"/>
            <a:ext cx="285750" cy="369332"/>
          </a:xfrm>
          <a:prstGeom prst="rect">
            <a:avLst/>
          </a:prstGeom>
          <a:noFill/>
        </p:spPr>
        <p:txBody>
          <a:bodyPr wrap="square" rtlCol="0">
            <a:spAutoFit/>
          </a:bodyPr>
          <a:lstStyle/>
          <a:p>
            <a:r>
              <a:rPr lang="fr-FR" b="1" dirty="0"/>
              <a:t>2</a:t>
            </a:r>
          </a:p>
        </p:txBody>
      </p:sp>
      <p:sp>
        <p:nvSpPr>
          <p:cNvPr id="91" name="ZoneTexte 90"/>
          <p:cNvSpPr txBox="1"/>
          <p:nvPr/>
        </p:nvSpPr>
        <p:spPr>
          <a:xfrm>
            <a:off x="2713618" y="5810800"/>
            <a:ext cx="285750" cy="369332"/>
          </a:xfrm>
          <a:prstGeom prst="rect">
            <a:avLst/>
          </a:prstGeom>
          <a:noFill/>
        </p:spPr>
        <p:txBody>
          <a:bodyPr wrap="square" rtlCol="0">
            <a:spAutoFit/>
          </a:bodyPr>
          <a:lstStyle/>
          <a:p>
            <a:r>
              <a:rPr lang="fr-FR" b="1" dirty="0"/>
              <a:t>3</a:t>
            </a:r>
          </a:p>
        </p:txBody>
      </p:sp>
      <p:sp>
        <p:nvSpPr>
          <p:cNvPr id="92" name="ZoneTexte 91"/>
          <p:cNvSpPr txBox="1"/>
          <p:nvPr/>
        </p:nvSpPr>
        <p:spPr>
          <a:xfrm>
            <a:off x="4524600" y="4233250"/>
            <a:ext cx="285750" cy="369332"/>
          </a:xfrm>
          <a:prstGeom prst="rect">
            <a:avLst/>
          </a:prstGeom>
          <a:noFill/>
        </p:spPr>
        <p:txBody>
          <a:bodyPr wrap="square" rtlCol="0">
            <a:spAutoFit/>
          </a:bodyPr>
          <a:lstStyle/>
          <a:p>
            <a:r>
              <a:rPr lang="fr-FR" b="1" dirty="0"/>
              <a:t>4</a:t>
            </a:r>
          </a:p>
        </p:txBody>
      </p:sp>
      <p:sp>
        <p:nvSpPr>
          <p:cNvPr id="93" name="ZoneTexte 92"/>
          <p:cNvSpPr txBox="1"/>
          <p:nvPr/>
        </p:nvSpPr>
        <p:spPr>
          <a:xfrm>
            <a:off x="4542007" y="4972599"/>
            <a:ext cx="285750" cy="369332"/>
          </a:xfrm>
          <a:prstGeom prst="rect">
            <a:avLst/>
          </a:prstGeom>
          <a:noFill/>
        </p:spPr>
        <p:txBody>
          <a:bodyPr wrap="square" rtlCol="0">
            <a:spAutoFit/>
          </a:bodyPr>
          <a:lstStyle/>
          <a:p>
            <a:r>
              <a:rPr lang="fr-FR" b="1" dirty="0"/>
              <a:t>5</a:t>
            </a:r>
          </a:p>
        </p:txBody>
      </p:sp>
      <p:sp>
        <p:nvSpPr>
          <p:cNvPr id="94" name="ZoneTexte 93"/>
          <p:cNvSpPr txBox="1"/>
          <p:nvPr/>
        </p:nvSpPr>
        <p:spPr>
          <a:xfrm>
            <a:off x="3646861" y="4694188"/>
            <a:ext cx="452851" cy="646331"/>
          </a:xfrm>
          <a:prstGeom prst="rect">
            <a:avLst/>
          </a:prstGeom>
          <a:noFill/>
        </p:spPr>
        <p:txBody>
          <a:bodyPr wrap="square" rtlCol="0">
            <a:spAutoFit/>
          </a:bodyPr>
          <a:lstStyle/>
          <a:p>
            <a:pPr algn="ctr"/>
            <a:r>
              <a:rPr lang="fr-FR" b="1" dirty="0"/>
              <a:t>6</a:t>
            </a:r>
          </a:p>
          <a:p>
            <a:pPr algn="ctr"/>
            <a:endParaRPr lang="fr-FR" b="1" dirty="0"/>
          </a:p>
        </p:txBody>
      </p:sp>
      <p:cxnSp>
        <p:nvCxnSpPr>
          <p:cNvPr id="14" name="Connecteur droit avec flèche 13"/>
          <p:cNvCxnSpPr>
            <a:stCxn id="15" idx="1"/>
          </p:cNvCxnSpPr>
          <p:nvPr/>
        </p:nvCxnSpPr>
        <p:spPr>
          <a:xfrm flipH="1" flipV="1">
            <a:off x="1540045" y="3200403"/>
            <a:ext cx="1287873" cy="127146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8611" y="1361952"/>
            <a:ext cx="2649594" cy="17543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sp>
        <p:nvSpPr>
          <p:cNvPr id="24" name="ZoneTexte 23"/>
          <p:cNvSpPr txBox="1"/>
          <p:nvPr/>
        </p:nvSpPr>
        <p:spPr>
          <a:xfrm>
            <a:off x="234548" y="1471153"/>
            <a:ext cx="1044729" cy="1477328"/>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l’œuvre</a:t>
            </a:r>
          </a:p>
          <a:p>
            <a:endParaRPr lang="fr-FR" dirty="0">
              <a:solidFill>
                <a:srgbClr val="5B9BD5"/>
              </a:solidFill>
            </a:endParaRPr>
          </a:p>
          <a:p>
            <a:endParaRPr lang="fr-FR" dirty="0">
              <a:solidFill>
                <a:srgbClr val="5B9BD5"/>
              </a:solidFill>
            </a:endParaRPr>
          </a:p>
        </p:txBody>
      </p:sp>
      <p:sp>
        <p:nvSpPr>
          <p:cNvPr id="50" name="ZoneTexte 49"/>
          <p:cNvSpPr txBox="1"/>
          <p:nvPr/>
        </p:nvSpPr>
        <p:spPr>
          <a:xfrm>
            <a:off x="1292497" y="1501360"/>
            <a:ext cx="1515708" cy="431144"/>
          </a:xfrm>
          <a:prstGeom prst="rect">
            <a:avLst/>
          </a:prstGeom>
          <a:noFill/>
        </p:spPr>
        <p:txBody>
          <a:bodyPr wrap="square" rtlCol="0">
            <a:spAutoFit/>
          </a:bodyPr>
          <a:lstStyle/>
          <a:p>
            <a:r>
              <a:rPr lang="fr-FR" sz="1101" dirty="0">
                <a:solidFill>
                  <a:srgbClr val="5B9BD5"/>
                </a:solidFill>
              </a:rPr>
              <a:t>Auteur</a:t>
            </a:r>
          </a:p>
          <a:p>
            <a:r>
              <a:rPr lang="fr-FR" sz="1101" dirty="0">
                <a:solidFill>
                  <a:srgbClr val="5B9BD5"/>
                </a:solidFill>
              </a:rPr>
              <a:t>Titre</a:t>
            </a:r>
            <a:endParaRPr lang="fr-FR" dirty="0">
              <a:solidFill>
                <a:srgbClr val="5B9BD5"/>
              </a:solidFill>
            </a:endParaRPr>
          </a:p>
        </p:txBody>
      </p:sp>
      <p:sp>
        <p:nvSpPr>
          <p:cNvPr id="52" name="ZoneTexte 51"/>
          <p:cNvSpPr txBox="1"/>
          <p:nvPr/>
        </p:nvSpPr>
        <p:spPr>
          <a:xfrm>
            <a:off x="1318951" y="1943018"/>
            <a:ext cx="1515708" cy="431144"/>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53" name="ZoneTexte 52"/>
          <p:cNvSpPr txBox="1"/>
          <p:nvPr/>
        </p:nvSpPr>
        <p:spPr>
          <a:xfrm>
            <a:off x="1318951" y="2477525"/>
            <a:ext cx="1515708" cy="431144"/>
          </a:xfrm>
          <a:prstGeom prst="rect">
            <a:avLst/>
          </a:prstGeom>
          <a:noFill/>
        </p:spPr>
        <p:txBody>
          <a:bodyPr wrap="square" rtlCol="0">
            <a:spAutoFit/>
          </a:bodyPr>
          <a:lstStyle/>
          <a:p>
            <a:r>
              <a:rPr lang="fr-FR" sz="1101" dirty="0">
                <a:solidFill>
                  <a:srgbClr val="5B9BD5"/>
                </a:solidFill>
              </a:rPr>
              <a:t>Nombre de personnes nécessaire</a:t>
            </a:r>
          </a:p>
        </p:txBody>
      </p:sp>
      <p:pic>
        <p:nvPicPr>
          <p:cNvPr id="26" name="Imag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942" y="2724012"/>
            <a:ext cx="491319" cy="368798"/>
          </a:xfrm>
          <a:prstGeom prst="rect">
            <a:avLst/>
          </a:prstGeom>
          <a:ln>
            <a:solidFill>
              <a:schemeClr val="bg1">
                <a:lumMod val="50000"/>
              </a:schemeClr>
            </a:solidFill>
          </a:ln>
        </p:spPr>
      </p:pic>
      <p:sp>
        <p:nvSpPr>
          <p:cNvPr id="54" name="Rectangle 53"/>
          <p:cNvSpPr/>
          <p:nvPr/>
        </p:nvSpPr>
        <p:spPr>
          <a:xfrm>
            <a:off x="312232" y="7336833"/>
            <a:ext cx="2649594" cy="175432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cxnSp>
        <p:nvCxnSpPr>
          <p:cNvPr id="56" name="Connecteur droit avec flèche 55"/>
          <p:cNvCxnSpPr>
            <a:endCxn id="54" idx="0"/>
          </p:cNvCxnSpPr>
          <p:nvPr/>
        </p:nvCxnSpPr>
        <p:spPr>
          <a:xfrm flipH="1">
            <a:off x="1637030" y="5129773"/>
            <a:ext cx="1249163" cy="220705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438679" y="7475332"/>
            <a:ext cx="1044729" cy="1477328"/>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l’œuvre</a:t>
            </a:r>
          </a:p>
          <a:p>
            <a:endParaRPr lang="fr-FR" dirty="0">
              <a:solidFill>
                <a:srgbClr val="5B9BD5"/>
              </a:solidFill>
            </a:endParaRPr>
          </a:p>
          <a:p>
            <a:endParaRPr lang="fr-FR" dirty="0">
              <a:solidFill>
                <a:srgbClr val="5B9BD5"/>
              </a:solidFill>
            </a:endParaRPr>
          </a:p>
        </p:txBody>
      </p:sp>
      <p:sp>
        <p:nvSpPr>
          <p:cNvPr id="59" name="ZoneTexte 58"/>
          <p:cNvSpPr txBox="1"/>
          <p:nvPr/>
        </p:nvSpPr>
        <p:spPr>
          <a:xfrm>
            <a:off x="1469321" y="7411027"/>
            <a:ext cx="1515708" cy="431144"/>
          </a:xfrm>
          <a:prstGeom prst="rect">
            <a:avLst/>
          </a:prstGeom>
          <a:noFill/>
        </p:spPr>
        <p:txBody>
          <a:bodyPr wrap="square" rtlCol="0">
            <a:spAutoFit/>
          </a:bodyPr>
          <a:lstStyle/>
          <a:p>
            <a:r>
              <a:rPr lang="fr-FR" sz="1101" dirty="0">
                <a:solidFill>
                  <a:srgbClr val="5B9BD5"/>
                </a:solidFill>
              </a:rPr>
              <a:t>Auteur</a:t>
            </a:r>
          </a:p>
          <a:p>
            <a:r>
              <a:rPr lang="fr-FR" sz="1101" dirty="0">
                <a:solidFill>
                  <a:srgbClr val="5B9BD5"/>
                </a:solidFill>
              </a:rPr>
              <a:t>Titre</a:t>
            </a:r>
            <a:endParaRPr lang="fr-FR" dirty="0">
              <a:solidFill>
                <a:srgbClr val="5B9BD5"/>
              </a:solidFill>
            </a:endParaRPr>
          </a:p>
        </p:txBody>
      </p:sp>
      <p:sp>
        <p:nvSpPr>
          <p:cNvPr id="60" name="ZoneTexte 59"/>
          <p:cNvSpPr txBox="1"/>
          <p:nvPr/>
        </p:nvSpPr>
        <p:spPr>
          <a:xfrm>
            <a:off x="1495774" y="7852685"/>
            <a:ext cx="1515708" cy="431144"/>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61" name="ZoneTexte 60"/>
          <p:cNvSpPr txBox="1"/>
          <p:nvPr/>
        </p:nvSpPr>
        <p:spPr>
          <a:xfrm>
            <a:off x="1495774" y="8387192"/>
            <a:ext cx="1515708" cy="431144"/>
          </a:xfrm>
          <a:prstGeom prst="rect">
            <a:avLst/>
          </a:prstGeom>
          <a:noFill/>
        </p:spPr>
        <p:txBody>
          <a:bodyPr wrap="square" rtlCol="0">
            <a:spAutoFit/>
          </a:bodyPr>
          <a:lstStyle/>
          <a:p>
            <a:r>
              <a:rPr lang="fr-FR" sz="1101" dirty="0">
                <a:solidFill>
                  <a:srgbClr val="5B9BD5"/>
                </a:solidFill>
              </a:rPr>
              <a:t>Nombre de personnes nécessaire</a:t>
            </a:r>
          </a:p>
        </p:txBody>
      </p:sp>
      <p:grpSp>
        <p:nvGrpSpPr>
          <p:cNvPr id="27" name="Groupe 26"/>
          <p:cNvGrpSpPr/>
          <p:nvPr/>
        </p:nvGrpSpPr>
        <p:grpSpPr>
          <a:xfrm>
            <a:off x="2430214" y="8668623"/>
            <a:ext cx="491319" cy="368798"/>
            <a:chOff x="2430214" y="8668623"/>
            <a:chExt cx="491319" cy="368798"/>
          </a:xfrm>
        </p:grpSpPr>
        <p:pic>
          <p:nvPicPr>
            <p:cNvPr id="62" name="Imag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214" y="8668623"/>
              <a:ext cx="491319" cy="368798"/>
            </a:xfrm>
            <a:prstGeom prst="rect">
              <a:avLst/>
            </a:prstGeom>
            <a:ln>
              <a:solidFill>
                <a:schemeClr val="bg1">
                  <a:lumMod val="50000"/>
                </a:schemeClr>
              </a:solidFill>
            </a:ln>
          </p:spPr>
        </p:pic>
        <p:cxnSp>
          <p:nvCxnSpPr>
            <p:cNvPr id="21" name="Connecteur droit 20"/>
            <p:cNvCxnSpPr/>
            <p:nvPr/>
          </p:nvCxnSpPr>
          <p:spPr>
            <a:xfrm flipV="1">
              <a:off x="2430214" y="8668623"/>
              <a:ext cx="491319" cy="3687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3" name="ZoneTexte 6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2995500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rot="16200000">
            <a:off x="-4400081" y="4731056"/>
            <a:ext cx="9107129" cy="3081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5" name="Titre 1"/>
          <p:cNvSpPr txBox="1">
            <a:spLocks/>
          </p:cNvSpPr>
          <p:nvPr/>
        </p:nvSpPr>
        <p:spPr>
          <a:xfrm>
            <a:off x="3275465" y="428947"/>
            <a:ext cx="3329920" cy="958200"/>
          </a:xfrm>
          <a:prstGeom prst="rect">
            <a:avLst/>
          </a:prstGeom>
        </p:spPr>
        <p:txBody>
          <a:bodyPr vert="horz" lIns="91441" tIns="45720" rIns="91441"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Fiche d’œuvre prioritaire</a:t>
            </a:r>
          </a:p>
          <a:p>
            <a:pPr algn="r"/>
            <a:r>
              <a:rPr lang="fr-FR" sz="2000" dirty="0">
                <a:solidFill>
                  <a:srgbClr val="00B0F0"/>
                </a:solidFill>
                <a:latin typeface="Candara" panose="020E0502030303020204" pitchFamily="34" charset="0"/>
              </a:rPr>
              <a:t>N° de l’œuvre sur le plan</a:t>
            </a:r>
          </a:p>
          <a:p>
            <a:pPr algn="r"/>
            <a:r>
              <a:rPr lang="fr-FR" sz="2000" dirty="0">
                <a:solidFill>
                  <a:srgbClr val="00B0F0"/>
                </a:solidFill>
                <a:latin typeface="Candara" panose="020E0502030303020204" pitchFamily="34" charset="0"/>
              </a:rPr>
              <a:t>N° de la salle</a:t>
            </a:r>
          </a:p>
          <a:p>
            <a:pPr algn="r"/>
            <a:r>
              <a:rPr lang="fr-FR" sz="2000" dirty="0">
                <a:solidFill>
                  <a:srgbClr val="00B0F0"/>
                </a:solidFill>
                <a:latin typeface="Candara" panose="020E0502030303020204" pitchFamily="34" charset="0"/>
              </a:rPr>
              <a:t>Nom de la zone</a:t>
            </a:r>
          </a:p>
        </p:txBody>
      </p:sp>
      <p:cxnSp>
        <p:nvCxnSpPr>
          <p:cNvPr id="6" name="Connecteur droit 5"/>
          <p:cNvCxnSpPr/>
          <p:nvPr/>
        </p:nvCxnSpPr>
        <p:spPr>
          <a:xfrm flipH="1">
            <a:off x="3438939" y="1446180"/>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364248" y="3723452"/>
            <a:ext cx="2895787" cy="3223989"/>
            <a:chOff x="2086202" y="3542064"/>
            <a:chExt cx="3355793" cy="3338521"/>
          </a:xfrm>
        </p:grpSpPr>
        <p:pic>
          <p:nvPicPr>
            <p:cNvPr id="9"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t="5948" r="59823" b="66340"/>
            <a:stretch/>
          </p:blipFill>
          <p:spPr bwMode="auto">
            <a:xfrm>
              <a:off x="2086202" y="3542064"/>
              <a:ext cx="3355793" cy="333852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p:cNvCxnSpPr/>
            <p:nvPr/>
          </p:nvCxnSpPr>
          <p:spPr>
            <a:xfrm>
              <a:off x="5002180" y="5620421"/>
              <a:ext cx="6964" cy="645794"/>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94592" y="4863401"/>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570580" y="41645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89631" y="4888478"/>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584536" y="4608865"/>
              <a:ext cx="553274" cy="596154"/>
            </a:xfrm>
            <a:prstGeom prst="rect">
              <a:avLst/>
            </a:prstGeom>
            <a:pattFill prst="wd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846968" y="4972599"/>
              <a:ext cx="285750" cy="369332"/>
            </a:xfrm>
            <a:prstGeom prst="rect">
              <a:avLst/>
            </a:prstGeom>
            <a:noFill/>
          </p:spPr>
          <p:txBody>
            <a:bodyPr wrap="square" rtlCol="0">
              <a:spAutoFit/>
            </a:bodyPr>
            <a:lstStyle/>
            <a:p>
              <a:r>
                <a:rPr lang="fr-FR" b="1" dirty="0"/>
                <a:t>2</a:t>
              </a:r>
            </a:p>
          </p:txBody>
        </p:sp>
        <p:sp>
          <p:nvSpPr>
            <p:cNvPr id="20" name="ZoneTexte 19"/>
            <p:cNvSpPr txBox="1"/>
            <p:nvPr/>
          </p:nvSpPr>
          <p:spPr>
            <a:xfrm>
              <a:off x="4524600" y="4233250"/>
              <a:ext cx="285750" cy="369332"/>
            </a:xfrm>
            <a:prstGeom prst="rect">
              <a:avLst/>
            </a:prstGeom>
            <a:noFill/>
          </p:spPr>
          <p:txBody>
            <a:bodyPr wrap="square" rtlCol="0">
              <a:spAutoFit/>
            </a:bodyPr>
            <a:lstStyle/>
            <a:p>
              <a:r>
                <a:rPr lang="fr-FR" b="1" dirty="0"/>
                <a:t>4</a:t>
              </a:r>
            </a:p>
          </p:txBody>
        </p:sp>
        <p:sp>
          <p:nvSpPr>
            <p:cNvPr id="21" name="ZoneTexte 20"/>
            <p:cNvSpPr txBox="1"/>
            <p:nvPr/>
          </p:nvSpPr>
          <p:spPr>
            <a:xfrm>
              <a:off x="4542007" y="4972599"/>
              <a:ext cx="285750" cy="369332"/>
            </a:xfrm>
            <a:prstGeom prst="rect">
              <a:avLst/>
            </a:prstGeom>
            <a:noFill/>
          </p:spPr>
          <p:txBody>
            <a:bodyPr wrap="square" rtlCol="0">
              <a:spAutoFit/>
            </a:bodyPr>
            <a:lstStyle/>
            <a:p>
              <a:r>
                <a:rPr lang="fr-FR" b="1" dirty="0"/>
                <a:t>5</a:t>
              </a:r>
            </a:p>
          </p:txBody>
        </p:sp>
        <p:sp>
          <p:nvSpPr>
            <p:cNvPr id="22" name="ZoneTexte 21"/>
            <p:cNvSpPr txBox="1"/>
            <p:nvPr/>
          </p:nvSpPr>
          <p:spPr>
            <a:xfrm>
              <a:off x="3646861" y="4694188"/>
              <a:ext cx="452851" cy="646331"/>
            </a:xfrm>
            <a:prstGeom prst="rect">
              <a:avLst/>
            </a:prstGeom>
            <a:noFill/>
          </p:spPr>
          <p:txBody>
            <a:bodyPr wrap="square" rtlCol="0">
              <a:spAutoFit/>
            </a:bodyPr>
            <a:lstStyle/>
            <a:p>
              <a:pPr algn="ctr"/>
              <a:r>
                <a:rPr lang="fr-FR" b="1" dirty="0"/>
                <a:t>6</a:t>
              </a:r>
            </a:p>
            <a:p>
              <a:pPr algn="ctr"/>
              <a:endParaRPr lang="fr-FR" b="1" dirty="0"/>
            </a:p>
          </p:txBody>
        </p:sp>
        <p:sp>
          <p:nvSpPr>
            <p:cNvPr id="10" name="Rectangle 9"/>
            <p:cNvSpPr/>
            <p:nvPr/>
          </p:nvSpPr>
          <p:spPr>
            <a:xfrm>
              <a:off x="2856491" y="4177602"/>
              <a:ext cx="228601" cy="53757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827918" y="4287199"/>
              <a:ext cx="285750" cy="369332"/>
            </a:xfrm>
            <a:prstGeom prst="rect">
              <a:avLst/>
            </a:prstGeom>
            <a:noFill/>
          </p:spPr>
          <p:txBody>
            <a:bodyPr wrap="square" rtlCol="0">
              <a:spAutoFit/>
            </a:bodyPr>
            <a:lstStyle/>
            <a:p>
              <a:r>
                <a:rPr lang="fr-FR" b="1" dirty="0"/>
                <a:t>1</a:t>
              </a:r>
            </a:p>
          </p:txBody>
        </p:sp>
        <p:sp>
          <p:nvSpPr>
            <p:cNvPr id="16" name="Rectangle 15"/>
            <p:cNvSpPr/>
            <p:nvPr/>
          </p:nvSpPr>
          <p:spPr>
            <a:xfrm>
              <a:off x="2767070" y="5726679"/>
              <a:ext cx="228601" cy="537577"/>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2713618" y="5810800"/>
              <a:ext cx="285750" cy="369332"/>
            </a:xfrm>
            <a:prstGeom prst="rect">
              <a:avLst/>
            </a:prstGeom>
            <a:noFill/>
          </p:spPr>
          <p:txBody>
            <a:bodyPr wrap="square" rtlCol="0">
              <a:spAutoFit/>
            </a:bodyPr>
            <a:lstStyle/>
            <a:p>
              <a:r>
                <a:rPr lang="fr-FR" b="1" dirty="0"/>
                <a:t>3</a:t>
              </a:r>
            </a:p>
          </p:txBody>
        </p:sp>
      </p:grpSp>
      <p:grpSp>
        <p:nvGrpSpPr>
          <p:cNvPr id="25" name="Groupe 24"/>
          <p:cNvGrpSpPr/>
          <p:nvPr/>
        </p:nvGrpSpPr>
        <p:grpSpPr>
          <a:xfrm>
            <a:off x="520983" y="7135813"/>
            <a:ext cx="1353502" cy="886589"/>
            <a:chOff x="3223986" y="6248306"/>
            <a:chExt cx="3648365" cy="1310054"/>
          </a:xfrm>
        </p:grpSpPr>
        <p:sp>
          <p:nvSpPr>
            <p:cNvPr id="26" name="Rectangle 25"/>
            <p:cNvSpPr/>
            <p:nvPr/>
          </p:nvSpPr>
          <p:spPr>
            <a:xfrm>
              <a:off x="3223986" y="6359648"/>
              <a:ext cx="694911" cy="2687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7" name="Rectangle 26"/>
            <p:cNvSpPr/>
            <p:nvPr/>
          </p:nvSpPr>
          <p:spPr>
            <a:xfrm>
              <a:off x="3229388" y="6740648"/>
              <a:ext cx="694911" cy="268789"/>
            </a:xfrm>
            <a:prstGeom prst="rect">
              <a:avLst/>
            </a:prstGeom>
            <a:solidFill>
              <a:srgbClr val="F386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8" name="Rectangle 27"/>
            <p:cNvSpPr/>
            <p:nvPr/>
          </p:nvSpPr>
          <p:spPr>
            <a:xfrm>
              <a:off x="3229388" y="7140698"/>
              <a:ext cx="694911" cy="268789"/>
            </a:xfrm>
            <a:prstGeom prst="rect">
              <a:avLst/>
            </a:prstGeom>
            <a:pattFill prst="dk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p>
          </p:txBody>
        </p:sp>
        <p:sp>
          <p:nvSpPr>
            <p:cNvPr id="29" name="ZoneTexte 28"/>
            <p:cNvSpPr txBox="1"/>
            <p:nvPr/>
          </p:nvSpPr>
          <p:spPr>
            <a:xfrm>
              <a:off x="4006328" y="6248306"/>
              <a:ext cx="2866023" cy="500258"/>
            </a:xfrm>
            <a:prstGeom prst="rect">
              <a:avLst/>
            </a:prstGeom>
            <a:noFill/>
          </p:spPr>
          <p:txBody>
            <a:bodyPr wrap="square" rtlCol="0">
              <a:spAutoFit/>
            </a:bodyPr>
            <a:lstStyle/>
            <a:p>
              <a:r>
                <a:rPr lang="fr-FR" sz="800" dirty="0"/>
                <a:t>Œuvre prioritaire à l’évacuation</a:t>
              </a:r>
            </a:p>
          </p:txBody>
        </p:sp>
        <p:sp>
          <p:nvSpPr>
            <p:cNvPr id="30" name="ZoneTexte 29"/>
            <p:cNvSpPr txBox="1"/>
            <p:nvPr/>
          </p:nvSpPr>
          <p:spPr>
            <a:xfrm>
              <a:off x="4000233" y="6714768"/>
              <a:ext cx="2866023" cy="500259"/>
            </a:xfrm>
            <a:prstGeom prst="rect">
              <a:avLst/>
            </a:prstGeom>
            <a:noFill/>
          </p:spPr>
          <p:txBody>
            <a:bodyPr wrap="square" rtlCol="0">
              <a:spAutoFit/>
            </a:bodyPr>
            <a:lstStyle/>
            <a:p>
              <a:r>
                <a:rPr lang="fr-FR" sz="800" dirty="0"/>
                <a:t>Œuvre à évacuer en seconde intention</a:t>
              </a:r>
            </a:p>
          </p:txBody>
        </p:sp>
        <p:sp>
          <p:nvSpPr>
            <p:cNvPr id="31" name="ZoneTexte 30"/>
            <p:cNvSpPr txBox="1"/>
            <p:nvPr/>
          </p:nvSpPr>
          <p:spPr>
            <a:xfrm>
              <a:off x="4000233" y="7058101"/>
              <a:ext cx="2866023" cy="500259"/>
            </a:xfrm>
            <a:prstGeom prst="rect">
              <a:avLst/>
            </a:prstGeom>
            <a:noFill/>
          </p:spPr>
          <p:txBody>
            <a:bodyPr wrap="square" rtlCol="0">
              <a:spAutoFit/>
            </a:bodyPr>
            <a:lstStyle/>
            <a:p>
              <a:r>
                <a:rPr lang="fr-FR" sz="800" dirty="0"/>
                <a:t>Œuvre inamovible à protéger sur place</a:t>
              </a:r>
            </a:p>
          </p:txBody>
        </p:sp>
      </p:grpSp>
      <p:pic>
        <p:nvPicPr>
          <p:cNvPr id="32" name="Picture 2" descr="https://fr.wikiarquitectura.com/wp-content/uploads/2017/01/Museo_Horta_28629_-_Horta_Museum_-_Planta_2-205x205.pn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22" r="10451"/>
          <a:stretch/>
        </p:blipFill>
        <p:spPr bwMode="auto">
          <a:xfrm>
            <a:off x="399397" y="228209"/>
            <a:ext cx="2363436" cy="306035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95700" y="431043"/>
            <a:ext cx="852644" cy="79459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872224" y="7211165"/>
            <a:ext cx="262401" cy="1819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2147263" y="7158981"/>
            <a:ext cx="1063262" cy="338554"/>
          </a:xfrm>
          <a:prstGeom prst="rect">
            <a:avLst/>
          </a:prstGeom>
          <a:noFill/>
        </p:spPr>
        <p:txBody>
          <a:bodyPr wrap="square" rtlCol="0">
            <a:spAutoFit/>
          </a:bodyPr>
          <a:lstStyle/>
          <a:p>
            <a:r>
              <a:rPr lang="fr-FR" sz="800" dirty="0" smtClean="0"/>
              <a:t>Obstacle ou mobilier de présentation</a:t>
            </a:r>
            <a:endParaRPr lang="fr-FR" sz="800" dirty="0"/>
          </a:p>
        </p:txBody>
      </p:sp>
      <p:pic>
        <p:nvPicPr>
          <p:cNvPr id="43" name="Imag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2224" y="7517546"/>
            <a:ext cx="275039" cy="206452"/>
          </a:xfrm>
          <a:prstGeom prst="rect">
            <a:avLst/>
          </a:prstGeom>
          <a:ln>
            <a:solidFill>
              <a:schemeClr val="bg1">
                <a:lumMod val="50000"/>
              </a:schemeClr>
            </a:solidFill>
          </a:ln>
        </p:spPr>
      </p:pic>
      <p:pic>
        <p:nvPicPr>
          <p:cNvPr id="47" name="Imag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7677" y="7815950"/>
            <a:ext cx="275039" cy="206452"/>
          </a:xfrm>
          <a:prstGeom prst="rect">
            <a:avLst/>
          </a:prstGeom>
          <a:ln>
            <a:solidFill>
              <a:schemeClr val="bg1">
                <a:lumMod val="50000"/>
              </a:schemeClr>
            </a:solidFill>
          </a:ln>
        </p:spPr>
      </p:pic>
      <p:cxnSp>
        <p:nvCxnSpPr>
          <p:cNvPr id="46" name="Connecteur droit 45"/>
          <p:cNvCxnSpPr/>
          <p:nvPr/>
        </p:nvCxnSpPr>
        <p:spPr>
          <a:xfrm flipV="1">
            <a:off x="1895909" y="7818009"/>
            <a:ext cx="240801" cy="226462"/>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2175455" y="7519550"/>
            <a:ext cx="1063262" cy="215444"/>
          </a:xfrm>
          <a:prstGeom prst="rect">
            <a:avLst/>
          </a:prstGeom>
          <a:noFill/>
        </p:spPr>
        <p:txBody>
          <a:bodyPr wrap="square" rtlCol="0">
            <a:spAutoFit/>
          </a:bodyPr>
          <a:lstStyle/>
          <a:p>
            <a:r>
              <a:rPr lang="fr-FR" sz="800" dirty="0" smtClean="0"/>
              <a:t>Outils</a:t>
            </a:r>
            <a:endParaRPr lang="fr-FR" sz="800" dirty="0"/>
          </a:p>
        </p:txBody>
      </p:sp>
      <p:sp>
        <p:nvSpPr>
          <p:cNvPr id="50" name="ZoneTexte 49"/>
          <p:cNvSpPr txBox="1"/>
          <p:nvPr/>
        </p:nvSpPr>
        <p:spPr>
          <a:xfrm>
            <a:off x="2183477" y="7784244"/>
            <a:ext cx="1063262" cy="215444"/>
          </a:xfrm>
          <a:prstGeom prst="rect">
            <a:avLst/>
          </a:prstGeom>
          <a:noFill/>
        </p:spPr>
        <p:txBody>
          <a:bodyPr wrap="square" rtlCol="0">
            <a:spAutoFit/>
          </a:bodyPr>
          <a:lstStyle/>
          <a:p>
            <a:r>
              <a:rPr lang="fr-FR" sz="800" dirty="0" smtClean="0"/>
              <a:t>Pas d’outils</a:t>
            </a:r>
            <a:endParaRPr lang="fr-FR" sz="800" dirty="0"/>
          </a:p>
        </p:txBody>
      </p:sp>
      <p:sp>
        <p:nvSpPr>
          <p:cNvPr id="52" name="ZoneTexte 51"/>
          <p:cNvSpPr txBox="1"/>
          <p:nvPr/>
        </p:nvSpPr>
        <p:spPr>
          <a:xfrm>
            <a:off x="3443703" y="3981439"/>
            <a:ext cx="1313784" cy="1200329"/>
          </a:xfrm>
          <a:prstGeom prst="rect">
            <a:avLst/>
          </a:prstGeom>
          <a:noFill/>
          <a:ln>
            <a:solidFill>
              <a:schemeClr val="bg1">
                <a:lumMod val="50000"/>
              </a:schemeClr>
            </a:solidFill>
          </a:ln>
        </p:spPr>
        <p:txBody>
          <a:bodyPr wrap="square" rtlCol="0">
            <a:spAutoFit/>
          </a:bodyPr>
          <a:lstStyle/>
          <a:p>
            <a:pPr algn="ctr"/>
            <a:endParaRPr lang="fr-FR" dirty="0">
              <a:solidFill>
                <a:srgbClr val="5B9BD5"/>
              </a:solidFill>
            </a:endParaRPr>
          </a:p>
          <a:p>
            <a:pPr algn="ctr"/>
            <a:r>
              <a:rPr lang="fr-FR" dirty="0">
                <a:solidFill>
                  <a:srgbClr val="5B9BD5"/>
                </a:solidFill>
              </a:rPr>
              <a:t>Photo de </a:t>
            </a:r>
            <a:r>
              <a:rPr lang="fr-FR" dirty="0" smtClean="0">
                <a:solidFill>
                  <a:srgbClr val="5B9BD5"/>
                </a:solidFill>
              </a:rPr>
              <a:t>l’œuvre</a:t>
            </a:r>
            <a:endParaRPr lang="fr-FR" dirty="0">
              <a:solidFill>
                <a:srgbClr val="5B9BD5"/>
              </a:solidFill>
            </a:endParaRPr>
          </a:p>
          <a:p>
            <a:endParaRPr lang="fr-FR" dirty="0">
              <a:solidFill>
                <a:srgbClr val="5B9BD5"/>
              </a:solidFill>
            </a:endParaRPr>
          </a:p>
        </p:txBody>
      </p:sp>
      <p:sp>
        <p:nvSpPr>
          <p:cNvPr id="53" name="ZoneTexte 52"/>
          <p:cNvSpPr txBox="1"/>
          <p:nvPr/>
        </p:nvSpPr>
        <p:spPr>
          <a:xfrm>
            <a:off x="4739772" y="3863401"/>
            <a:ext cx="1906057" cy="1216359"/>
          </a:xfrm>
          <a:prstGeom prst="rect">
            <a:avLst/>
          </a:prstGeom>
          <a:noFill/>
        </p:spPr>
        <p:txBody>
          <a:bodyPr wrap="square" rtlCol="0">
            <a:spAutoFit/>
          </a:bodyPr>
          <a:lstStyle/>
          <a:p>
            <a:r>
              <a:rPr lang="fr-FR" sz="1101" dirty="0">
                <a:solidFill>
                  <a:srgbClr val="5B9BD5"/>
                </a:solidFill>
              </a:rPr>
              <a:t>Auteur</a:t>
            </a:r>
          </a:p>
          <a:p>
            <a:r>
              <a:rPr lang="fr-FR" sz="1101" dirty="0" smtClean="0">
                <a:solidFill>
                  <a:srgbClr val="5B9BD5"/>
                </a:solidFill>
              </a:rPr>
              <a:t>Titre</a:t>
            </a:r>
          </a:p>
          <a:p>
            <a:r>
              <a:rPr lang="fr-FR" sz="1101" dirty="0" smtClean="0">
                <a:solidFill>
                  <a:srgbClr val="5B9BD5"/>
                </a:solidFill>
              </a:rPr>
              <a:t>Type d’œuvre</a:t>
            </a:r>
          </a:p>
          <a:p>
            <a:r>
              <a:rPr lang="fr-FR" sz="1101" dirty="0" smtClean="0">
                <a:solidFill>
                  <a:srgbClr val="5B9BD5"/>
                </a:solidFill>
              </a:rPr>
              <a:t>N° d’inventaire</a:t>
            </a:r>
          </a:p>
          <a:p>
            <a:endParaRPr lang="fr-FR" sz="1101" dirty="0">
              <a:solidFill>
                <a:srgbClr val="5B9BD5"/>
              </a:solidFill>
            </a:endParaRPr>
          </a:p>
          <a:p>
            <a:endParaRPr lang="fr-FR" dirty="0">
              <a:solidFill>
                <a:srgbClr val="5B9BD5"/>
              </a:solidFill>
            </a:endParaRPr>
          </a:p>
        </p:txBody>
      </p:sp>
      <p:sp>
        <p:nvSpPr>
          <p:cNvPr id="54" name="ZoneTexte 53"/>
          <p:cNvSpPr txBox="1"/>
          <p:nvPr/>
        </p:nvSpPr>
        <p:spPr>
          <a:xfrm>
            <a:off x="4791815" y="4983830"/>
            <a:ext cx="1906057" cy="791406"/>
          </a:xfrm>
          <a:prstGeom prst="rect">
            <a:avLst/>
          </a:prstGeom>
          <a:noFill/>
        </p:spPr>
        <p:txBody>
          <a:bodyPr wrap="square" rtlCol="0">
            <a:spAutoFit/>
          </a:bodyPr>
          <a:lstStyle/>
          <a:p>
            <a:r>
              <a:rPr lang="fr-FR" sz="1101" dirty="0">
                <a:solidFill>
                  <a:srgbClr val="5B9BD5"/>
                </a:solidFill>
              </a:rPr>
              <a:t>Dimensions</a:t>
            </a:r>
          </a:p>
          <a:p>
            <a:r>
              <a:rPr lang="fr-FR" sz="1101" dirty="0">
                <a:solidFill>
                  <a:srgbClr val="5B9BD5"/>
                </a:solidFill>
              </a:rPr>
              <a:t>Poids (si nécessaire)</a:t>
            </a:r>
            <a:endParaRPr lang="fr-FR" dirty="0">
              <a:solidFill>
                <a:srgbClr val="5B9BD5"/>
              </a:solidFill>
            </a:endParaRPr>
          </a:p>
        </p:txBody>
      </p:sp>
      <p:sp>
        <p:nvSpPr>
          <p:cNvPr id="55" name="ZoneTexte 54"/>
          <p:cNvSpPr txBox="1"/>
          <p:nvPr/>
        </p:nvSpPr>
        <p:spPr>
          <a:xfrm>
            <a:off x="3411480" y="5723958"/>
            <a:ext cx="2326077" cy="939360"/>
          </a:xfrm>
          <a:prstGeom prst="rect">
            <a:avLst/>
          </a:prstGeom>
          <a:noFill/>
        </p:spPr>
        <p:txBody>
          <a:bodyPr wrap="square" rtlCol="0">
            <a:spAutoFit/>
          </a:bodyPr>
          <a:lstStyle/>
          <a:p>
            <a:r>
              <a:rPr lang="fr-FR" sz="1101" dirty="0" smtClean="0">
                <a:solidFill>
                  <a:srgbClr val="5B9BD5"/>
                </a:solidFill>
              </a:rPr>
              <a:t>Conseils de décrochage</a:t>
            </a:r>
          </a:p>
          <a:p>
            <a:endParaRPr lang="fr-FR" sz="1101" dirty="0">
              <a:solidFill>
                <a:srgbClr val="5B9BD5"/>
              </a:solidFill>
            </a:endParaRPr>
          </a:p>
          <a:p>
            <a:r>
              <a:rPr lang="fr-FR" sz="1101" dirty="0" smtClean="0">
                <a:solidFill>
                  <a:srgbClr val="5B9BD5"/>
                </a:solidFill>
              </a:rPr>
              <a:t>Conseils de manipulation</a:t>
            </a:r>
          </a:p>
          <a:p>
            <a:endParaRPr lang="fr-FR" sz="1101" dirty="0">
              <a:solidFill>
                <a:srgbClr val="5B9BD5"/>
              </a:solidFill>
            </a:endParaRPr>
          </a:p>
          <a:p>
            <a:r>
              <a:rPr lang="fr-FR" sz="1101" dirty="0" smtClean="0">
                <a:solidFill>
                  <a:srgbClr val="5B9BD5"/>
                </a:solidFill>
              </a:rPr>
              <a:t>Nombre </a:t>
            </a:r>
            <a:r>
              <a:rPr lang="fr-FR" sz="1101" dirty="0">
                <a:solidFill>
                  <a:srgbClr val="5B9BD5"/>
                </a:solidFill>
              </a:rPr>
              <a:t>de personnes nécessaire</a:t>
            </a:r>
          </a:p>
        </p:txBody>
      </p:sp>
      <p:grpSp>
        <p:nvGrpSpPr>
          <p:cNvPr id="56" name="Groupe 55"/>
          <p:cNvGrpSpPr/>
          <p:nvPr/>
        </p:nvGrpSpPr>
        <p:grpSpPr>
          <a:xfrm>
            <a:off x="5948130" y="6171838"/>
            <a:ext cx="617851" cy="676964"/>
            <a:chOff x="2430214" y="8668623"/>
            <a:chExt cx="491319" cy="368798"/>
          </a:xfrm>
        </p:grpSpPr>
        <p:pic>
          <p:nvPicPr>
            <p:cNvPr id="57" name="Imag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0214" y="8668623"/>
              <a:ext cx="491319" cy="368798"/>
            </a:xfrm>
            <a:prstGeom prst="rect">
              <a:avLst/>
            </a:prstGeom>
            <a:ln>
              <a:solidFill>
                <a:schemeClr val="bg1">
                  <a:lumMod val="50000"/>
                </a:schemeClr>
              </a:solidFill>
            </a:ln>
          </p:spPr>
        </p:pic>
        <p:cxnSp>
          <p:nvCxnSpPr>
            <p:cNvPr id="58" name="Connecteur droit 57"/>
            <p:cNvCxnSpPr/>
            <p:nvPr/>
          </p:nvCxnSpPr>
          <p:spPr>
            <a:xfrm flipV="1">
              <a:off x="2430214" y="8668623"/>
              <a:ext cx="491319" cy="3687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1" name="Connecteur droit 60"/>
          <p:cNvCxnSpPr/>
          <p:nvPr/>
        </p:nvCxnSpPr>
        <p:spPr>
          <a:xfrm>
            <a:off x="3246739" y="3723452"/>
            <a:ext cx="0" cy="3223989"/>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0" y="9405257"/>
            <a:ext cx="6858000" cy="5007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ZoneTexte 63"/>
          <p:cNvSpPr txBox="1"/>
          <p:nvPr/>
        </p:nvSpPr>
        <p:spPr>
          <a:xfrm>
            <a:off x="2908900" y="9470571"/>
            <a:ext cx="3835985" cy="400110"/>
          </a:xfrm>
          <a:prstGeom prst="rect">
            <a:avLst/>
          </a:prstGeom>
          <a:noFill/>
        </p:spPr>
        <p:txBody>
          <a:bodyPr wrap="square" rtlCol="0">
            <a:spAutoFit/>
          </a:bodyPr>
          <a:lstStyle/>
          <a:p>
            <a:pPr algn="r"/>
            <a:r>
              <a:rPr lang="fr-FR" sz="2000" b="1" dirty="0" smtClean="0"/>
              <a:t>SOUS-SOL</a:t>
            </a:r>
            <a:endParaRPr lang="fr-FR" sz="2000" b="1" dirty="0"/>
          </a:p>
        </p:txBody>
      </p:sp>
      <p:cxnSp>
        <p:nvCxnSpPr>
          <p:cNvPr id="65" name="Connecteur droit avec flèche 64"/>
          <p:cNvCxnSpPr>
            <a:endCxn id="52" idx="1"/>
          </p:cNvCxnSpPr>
          <p:nvPr/>
        </p:nvCxnSpPr>
        <p:spPr>
          <a:xfrm flipV="1">
            <a:off x="1478446" y="4581604"/>
            <a:ext cx="1965257" cy="73203"/>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Ellipse 69"/>
          <p:cNvSpPr/>
          <p:nvPr/>
        </p:nvSpPr>
        <p:spPr>
          <a:xfrm>
            <a:off x="905659" y="4207154"/>
            <a:ext cx="417764" cy="749126"/>
          </a:xfrm>
          <a:prstGeom prst="ellipse">
            <a:avLst/>
          </a:prstGeom>
          <a:noFill/>
          <a:ln w="349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943299" y="5828807"/>
            <a:ext cx="277742" cy="51293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1061920" y="4308991"/>
            <a:ext cx="354082" cy="5701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p:cNvSpPr/>
          <p:nvPr/>
        </p:nvSpPr>
        <p:spPr>
          <a:xfrm rot="16200000">
            <a:off x="3260101" y="-3272001"/>
            <a:ext cx="350240" cy="68704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74" name="ZoneTexte 73"/>
          <p:cNvSpPr txBox="1"/>
          <p:nvPr/>
        </p:nvSpPr>
        <p:spPr>
          <a:xfrm>
            <a:off x="4739772" y="-133120"/>
            <a:ext cx="2047724" cy="584775"/>
          </a:xfrm>
          <a:prstGeom prst="rect">
            <a:avLst/>
          </a:prstGeom>
          <a:noFill/>
        </p:spPr>
        <p:txBody>
          <a:bodyPr wrap="square" rtlCol="0">
            <a:spAutoFit/>
          </a:bodyPr>
          <a:lstStyle/>
          <a:p>
            <a:pPr algn="r"/>
            <a:r>
              <a:rPr lang="fr-FR" sz="3200" b="1" dirty="0" smtClean="0"/>
              <a:t>Evacuation</a:t>
            </a:r>
            <a:endParaRPr lang="fr-FR" sz="3200" b="1" dirty="0"/>
          </a:p>
        </p:txBody>
      </p:sp>
      <p:sp>
        <p:nvSpPr>
          <p:cNvPr id="76" name="ZoneTexte 7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60" name="Rectangle 59"/>
          <p:cNvSpPr/>
          <p:nvPr/>
        </p:nvSpPr>
        <p:spPr>
          <a:xfrm rot="16200000">
            <a:off x="2166497" y="4697612"/>
            <a:ext cx="9107129" cy="3081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66" name="Rectangle 65"/>
          <p:cNvSpPr/>
          <p:nvPr/>
        </p:nvSpPr>
        <p:spPr>
          <a:xfrm rot="16200000">
            <a:off x="3415027" y="5937357"/>
            <a:ext cx="360438" cy="65753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a:p>
        </p:txBody>
      </p:sp>
      <p:sp>
        <p:nvSpPr>
          <p:cNvPr id="51" name="Rectangle 50"/>
          <p:cNvSpPr/>
          <p:nvPr/>
        </p:nvSpPr>
        <p:spPr>
          <a:xfrm>
            <a:off x="395700" y="3727211"/>
            <a:ext cx="6220951" cy="322023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1" tIns="45720" rIns="91441"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2908759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48" y="1607895"/>
            <a:ext cx="5143501" cy="730233"/>
          </a:xfrm>
        </p:spPr>
        <p:txBody>
          <a:bodyPr/>
          <a:lstStyle/>
          <a:p>
            <a:r>
              <a:rPr lang="fr-FR" i="1" dirty="0" smtClean="0">
                <a:latin typeface="Candara" panose="020E0502030303020204" pitchFamily="34" charset="0"/>
              </a:rPr>
              <a:t>Avant de vous lancer…</a:t>
            </a:r>
            <a:endParaRPr lang="fr-FR" i="1" dirty="0">
              <a:latin typeface="Candara" panose="020E0502030303020204" pitchFamily="34" charset="0"/>
            </a:endParaRPr>
          </a:p>
        </p:txBody>
      </p:sp>
      <p:sp>
        <p:nvSpPr>
          <p:cNvPr id="8" name="ZoneTexte 7"/>
          <p:cNvSpPr txBox="1"/>
          <p:nvPr/>
        </p:nvSpPr>
        <p:spPr>
          <a:xfrm>
            <a:off x="394034" y="2804581"/>
            <a:ext cx="6069931" cy="5816977"/>
          </a:xfrm>
          <a:prstGeom prst="rect">
            <a:avLst/>
          </a:prstGeom>
          <a:noFill/>
        </p:spPr>
        <p:txBody>
          <a:bodyPr wrap="square" rtlCol="0">
            <a:spAutoFit/>
          </a:bodyPr>
          <a:lstStyle/>
          <a:p>
            <a:pPr marL="171450" indent="-171450" algn="just">
              <a:buFont typeface="Arial" panose="020B0604020202020204" pitchFamily="34" charset="0"/>
              <a:buChar char="•"/>
            </a:pPr>
            <a:r>
              <a:rPr lang="fr-FR" sz="1200" b="1" dirty="0" smtClean="0"/>
              <a:t>Evaluez </a:t>
            </a:r>
            <a:r>
              <a:rPr lang="fr-FR" sz="1200" b="1" dirty="0"/>
              <a:t>les risques </a:t>
            </a:r>
            <a:r>
              <a:rPr lang="fr-FR" sz="1200" b="1" dirty="0" smtClean="0"/>
              <a:t>majeurs spécifiques à votre établissement</a:t>
            </a:r>
          </a:p>
          <a:p>
            <a:pPr algn="just"/>
            <a:endParaRPr lang="fr-FR" sz="1200" dirty="0" smtClean="0"/>
          </a:p>
          <a:p>
            <a:pPr marL="171450" indent="-171450" algn="just">
              <a:buFontTx/>
              <a:buChar char="-"/>
            </a:pPr>
            <a:r>
              <a:rPr lang="fr-FR" sz="1200" dirty="0" smtClean="0"/>
              <a:t>Consulter le Plan communal de sauvegarde (PCS) de votre commune, le Document d’information communal sur les risques majeurs  (DICRIM)</a:t>
            </a:r>
          </a:p>
          <a:p>
            <a:pPr marL="171450" indent="-171450" algn="just">
              <a:buFontTx/>
              <a:buChar char="-"/>
            </a:pPr>
            <a:r>
              <a:rPr lang="fr-FR" sz="1200" dirty="0" smtClean="0"/>
              <a:t>Utilisez les </a:t>
            </a:r>
            <a:r>
              <a:rPr lang="fr-FR" sz="1200" dirty="0"/>
              <a:t>outils cartographiques </a:t>
            </a:r>
            <a:r>
              <a:rPr lang="fr-FR" sz="1200" dirty="0" smtClean="0"/>
              <a:t>pour identifier au plus près les risques susceptibles de vous impacter: </a:t>
            </a:r>
            <a:r>
              <a:rPr lang="fr-FR" sz="1200" dirty="0">
                <a:hlinkClick r:id="rId2"/>
              </a:rPr>
              <a:t>http://www.georisques.gouv.fr</a:t>
            </a:r>
            <a:r>
              <a:rPr lang="fr-FR" sz="1200" dirty="0" smtClean="0">
                <a:hlinkClick r:id="rId2"/>
              </a:rPr>
              <a:t>/</a:t>
            </a:r>
            <a:endParaRPr lang="fr-FR" sz="1200" dirty="0" smtClean="0"/>
          </a:p>
          <a:p>
            <a:pPr algn="just"/>
            <a:r>
              <a:rPr lang="fr-FR" sz="1200" dirty="0" smtClean="0"/>
              <a:t>Il est à noter que le risque inondation par crue de type centennale devra faire l’objet d’un plan spécifique : le plan de prévention contre </a:t>
            </a:r>
            <a:r>
              <a:rPr lang="fr-FR" sz="1200" dirty="0"/>
              <a:t>les inondations (</a:t>
            </a:r>
            <a:r>
              <a:rPr lang="fr-FR" sz="1200" dirty="0" smtClean="0"/>
              <a:t>PPCI)</a:t>
            </a:r>
          </a:p>
          <a:p>
            <a:pPr algn="just"/>
            <a:r>
              <a:rPr lang="fr-FR" sz="1200" dirty="0" smtClean="0">
                <a:hlinkClick r:id="rId3"/>
              </a:rPr>
              <a:t>http</a:t>
            </a:r>
            <a:r>
              <a:rPr lang="fr-FR" sz="1200" dirty="0">
                <a:hlinkClick r:id="rId3"/>
              </a:rPr>
              <a:t>://</a:t>
            </a:r>
            <a:r>
              <a:rPr lang="fr-FR" sz="1200" dirty="0" smtClean="0">
                <a:hlinkClick r:id="rId3"/>
              </a:rPr>
              <a:t>www.prefectures-regions.gouv.fr/content/download/14807/104155/file/Guide_PPCi-UTEA75_Juillet2012.pdf</a:t>
            </a:r>
            <a:endParaRPr lang="fr-FR" sz="1200" dirty="0" smtClean="0"/>
          </a:p>
          <a:p>
            <a:pPr marL="171450" indent="-171450" algn="just">
              <a:buFontTx/>
              <a:buChar char="-"/>
            </a:pPr>
            <a:r>
              <a:rPr lang="fr-FR" sz="1200" dirty="0" smtClean="0"/>
              <a:t>Pour les risques internes, réalisez une évaluation du risque incendie. Pour ce faire, faites-vous aider par votre responsable de sécurité/bâtiment et le cas échéant, n’hésitez pas à solliciter votre service départemental d’incendie et de secours (SDIS).</a:t>
            </a:r>
          </a:p>
          <a:p>
            <a:pPr marL="171450" indent="-171450" algn="just">
              <a:buFontTx/>
              <a:buChar char="-"/>
            </a:pPr>
            <a:endParaRPr lang="fr-FR" sz="1200" dirty="0"/>
          </a:p>
          <a:p>
            <a:pPr marL="171450" indent="-171450" algn="just">
              <a:buFont typeface="Arial" panose="020B0604020202020204" pitchFamily="34" charset="0"/>
              <a:buChar char="•"/>
            </a:pPr>
            <a:r>
              <a:rPr lang="fr-FR" sz="1200" b="1" dirty="0" smtClean="0"/>
              <a:t>Collectez toutes les informations et documents utiles</a:t>
            </a:r>
          </a:p>
          <a:p>
            <a:pPr marL="171450" indent="-171450" algn="just">
              <a:buFontTx/>
              <a:buChar char="-"/>
            </a:pPr>
            <a:endParaRPr lang="fr-FR" sz="1200" dirty="0" smtClean="0"/>
          </a:p>
          <a:p>
            <a:pPr marL="171450" indent="-171450" algn="just">
              <a:buFontTx/>
              <a:buChar char="-"/>
            </a:pPr>
            <a:r>
              <a:rPr lang="fr-FR" sz="1200" dirty="0" smtClean="0"/>
              <a:t>Plans de masse, plans de coupe, plans étage par étage, liste des installations techniques sensibles, locaux à risque</a:t>
            </a:r>
          </a:p>
          <a:p>
            <a:pPr marL="171450" indent="-171450" algn="just">
              <a:buFontTx/>
              <a:buChar char="-"/>
            </a:pPr>
            <a:r>
              <a:rPr lang="fr-FR" sz="1200" dirty="0" smtClean="0"/>
              <a:t>Identifiez les espaces de repli en interne, en externe</a:t>
            </a:r>
          </a:p>
          <a:p>
            <a:pPr marL="171450" indent="-171450" algn="just">
              <a:buFontTx/>
              <a:buChar char="-"/>
            </a:pPr>
            <a:r>
              <a:rPr lang="fr-FR" sz="1200" dirty="0"/>
              <a:t>Organigramme, liste du personnel, coordonnées personnelles des responsables et volontaires, etc.</a:t>
            </a:r>
          </a:p>
          <a:p>
            <a:pPr marL="171450" indent="-171450" algn="just">
              <a:buFontTx/>
              <a:buChar char="-"/>
            </a:pPr>
            <a:r>
              <a:rPr lang="fr-FR" sz="1200" dirty="0" smtClean="0"/>
              <a:t>Matériels disponibles ou à commander</a:t>
            </a:r>
          </a:p>
          <a:p>
            <a:pPr marL="171450" indent="-171450" algn="just">
              <a:buFontTx/>
              <a:buChar char="-"/>
            </a:pPr>
            <a:endParaRPr lang="fr-FR" sz="1200" dirty="0"/>
          </a:p>
          <a:p>
            <a:pPr marL="171450" indent="-171450" algn="just">
              <a:buFont typeface="Arial" panose="020B0604020202020204" pitchFamily="34" charset="0"/>
              <a:buChar char="•"/>
            </a:pPr>
            <a:r>
              <a:rPr lang="fr-FR" sz="1200" b="1" dirty="0" smtClean="0"/>
              <a:t>Informez, mobilisez vos équipes</a:t>
            </a:r>
          </a:p>
          <a:p>
            <a:pPr algn="just"/>
            <a:endParaRPr lang="fr-FR" sz="1200" b="1" dirty="0" smtClean="0"/>
          </a:p>
          <a:p>
            <a:pPr marL="171450" indent="-171450" algn="just">
              <a:buFontTx/>
              <a:buChar char="-"/>
            </a:pPr>
            <a:r>
              <a:rPr lang="fr-FR" sz="1200" dirty="0" smtClean="0"/>
              <a:t>Organisez des réunions de sensibilisation pour mobiliser vos agents</a:t>
            </a:r>
          </a:p>
          <a:p>
            <a:pPr marL="171450" indent="-171450" algn="just">
              <a:buFontTx/>
              <a:buChar char="-"/>
            </a:pPr>
            <a:r>
              <a:rPr lang="fr-FR" sz="1200" dirty="0" smtClean="0"/>
              <a:t>Confiez des missions spécifiques (achat et gestion du matériel d’urgence, tenue et actualisation de la liste des volontaires et des intervenants extérieurs)</a:t>
            </a:r>
            <a:endParaRPr lang="fr-FR" sz="1200" dirty="0"/>
          </a:p>
          <a:p>
            <a:pPr marL="171450" indent="-171450" algn="just">
              <a:buFontTx/>
              <a:buChar char="-"/>
            </a:pPr>
            <a:r>
              <a:rPr lang="fr-FR" sz="1200" dirty="0" smtClean="0"/>
              <a:t>Créez une cellule de crise et prévoyez une organisation spécifique en mode dégradé</a:t>
            </a:r>
          </a:p>
          <a:p>
            <a:pPr marL="171450" indent="-171450" algn="just">
              <a:buFontTx/>
              <a:buChar char="-"/>
            </a:pPr>
            <a:r>
              <a:rPr lang="fr-FR" sz="1200" dirty="0" smtClean="0"/>
              <a:t>N’oubliez pas d’informer votre tutelle de votre projet</a:t>
            </a:r>
            <a:endParaRPr lang="fr-FR" sz="1200" dirty="0"/>
          </a:p>
          <a:p>
            <a:pPr marL="285738" indent="-285738" algn="just">
              <a:buFontTx/>
              <a:buChar char="-"/>
            </a:pPr>
            <a:endParaRPr lang="fr-FR" sz="1200" dirty="0">
              <a:solidFill>
                <a:srgbClr val="FF0000"/>
              </a:solidFill>
            </a:endParaRPr>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046573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1" y="2078392"/>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1" y="6700391"/>
            <a:ext cx="5143501" cy="730233"/>
          </a:xfrm>
        </p:spPr>
        <p:txBody>
          <a:bodyPr/>
          <a:lstStyle/>
          <a:p>
            <a:r>
              <a:rPr lang="fr-FR" b="1" dirty="0" smtClean="0">
                <a:latin typeface="Candara" panose="020E0502030303020204" pitchFamily="34" charset="0"/>
              </a:rPr>
              <a:t>Tome 2</a:t>
            </a:r>
          </a:p>
          <a:p>
            <a:r>
              <a:rPr lang="fr-FR" b="1" dirty="0" smtClean="0">
                <a:latin typeface="Candara" panose="020E0502030303020204" pitchFamily="34" charset="0"/>
              </a:rPr>
              <a:t>Partie fonctionnelle</a:t>
            </a:r>
            <a:endParaRPr lang="fr-FR" b="1" dirty="0">
              <a:latin typeface="Candara" panose="020E0502030303020204" pitchFamily="34" charset="0"/>
            </a:endParaRPr>
          </a:p>
        </p:txBody>
      </p:sp>
      <p:sp>
        <p:nvSpPr>
          <p:cNvPr id="4" name="ZoneTexte 3"/>
          <p:cNvSpPr txBox="1"/>
          <p:nvPr/>
        </p:nvSpPr>
        <p:spPr>
          <a:xfrm>
            <a:off x="514351" y="8448261"/>
            <a:ext cx="4092438" cy="1200329"/>
          </a:xfrm>
          <a:prstGeom prst="rect">
            <a:avLst/>
          </a:prstGeom>
          <a:noFill/>
        </p:spPr>
        <p:txBody>
          <a:bodyPr wrap="square" rtlCol="0">
            <a:spAutoFit/>
          </a:bodyPr>
          <a:lstStyle/>
          <a:p>
            <a:r>
              <a:rPr lang="fr-FR" sz="1200" dirty="0">
                <a:solidFill>
                  <a:srgbClr val="00B0F0"/>
                </a:solidFill>
                <a:latin typeface="Candara" panose="020E0502030303020204" pitchFamily="34" charset="0"/>
              </a:rPr>
              <a:t>Nom du rédacteur : </a:t>
            </a:r>
          </a:p>
          <a:p>
            <a:r>
              <a:rPr lang="fr-FR" sz="1200" dirty="0">
                <a:solidFill>
                  <a:srgbClr val="00B0F0"/>
                </a:solidFill>
                <a:latin typeface="Candara" panose="020E0502030303020204" pitchFamily="34" charset="0"/>
              </a:rPr>
              <a:t>Nom du relecteur :</a:t>
            </a:r>
          </a:p>
          <a:p>
            <a:r>
              <a:rPr lang="fr-FR" sz="1200" dirty="0">
                <a:solidFill>
                  <a:srgbClr val="00B0F0"/>
                </a:solidFill>
                <a:latin typeface="Candara" panose="020E0502030303020204" pitchFamily="34" charset="0"/>
              </a:rPr>
              <a:t>Validé le : </a:t>
            </a:r>
          </a:p>
          <a:p>
            <a:r>
              <a:rPr lang="fr-FR" sz="1200" dirty="0">
                <a:solidFill>
                  <a:srgbClr val="00B0F0"/>
                </a:solidFill>
                <a:latin typeface="Candara" panose="020E0502030303020204" pitchFamily="34" charset="0"/>
              </a:rPr>
              <a:t>N° de version :</a:t>
            </a:r>
          </a:p>
          <a:p>
            <a:r>
              <a:rPr lang="fr-FR" sz="1200" dirty="0">
                <a:solidFill>
                  <a:srgbClr val="00B0F0"/>
                </a:solidFill>
                <a:latin typeface="Candara" panose="020E0502030303020204" pitchFamily="34" charset="0"/>
              </a:rPr>
              <a:t>Date d’actualisation :</a:t>
            </a:r>
          </a:p>
          <a:p>
            <a:r>
              <a:rPr lang="fr-FR" sz="1200" dirty="0">
                <a:solidFill>
                  <a:srgbClr val="00B0F0"/>
                </a:solidFill>
                <a:latin typeface="Candara" panose="020E0502030303020204" pitchFamily="34" charset="0"/>
              </a:rPr>
              <a:t>Exemplaire n° :</a:t>
            </a:r>
          </a:p>
        </p:txBody>
      </p:sp>
      <p:sp>
        <p:nvSpPr>
          <p:cNvPr id="5" name="Sous-titre 2"/>
          <p:cNvSpPr txBox="1">
            <a:spLocks/>
          </p:cNvSpPr>
          <p:nvPr/>
        </p:nvSpPr>
        <p:spPr>
          <a:xfrm>
            <a:off x="857251" y="4018511"/>
            <a:ext cx="5143501" cy="651465"/>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dirty="0">
                <a:solidFill>
                  <a:srgbClr val="00B0F0"/>
                </a:solidFill>
                <a:latin typeface="Candara" panose="020E0502030303020204" pitchFamily="34" charset="0"/>
              </a:rPr>
              <a:t>Nom du musée</a:t>
            </a:r>
          </a:p>
        </p:txBody>
      </p:sp>
      <p:sp>
        <p:nvSpPr>
          <p:cNvPr id="6" name="ZoneTexte 5"/>
          <p:cNvSpPr txBox="1"/>
          <p:nvPr/>
        </p:nvSpPr>
        <p:spPr>
          <a:xfrm>
            <a:off x="1292088" y="5318281"/>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Photo</a:t>
            </a:r>
          </a:p>
        </p:txBody>
      </p:sp>
      <p:sp>
        <p:nvSpPr>
          <p:cNvPr id="7" name="ZoneTexte 6"/>
          <p:cNvSpPr txBox="1"/>
          <p:nvPr/>
        </p:nvSpPr>
        <p:spPr>
          <a:xfrm>
            <a:off x="238538" y="222820"/>
            <a:ext cx="2975114" cy="369332"/>
          </a:xfrm>
          <a:prstGeom prst="rect">
            <a:avLst/>
          </a:prstGeom>
          <a:noFill/>
        </p:spPr>
        <p:txBody>
          <a:bodyPr wrap="square" rtlCol="0">
            <a:spAutoFit/>
          </a:bodyPr>
          <a:lstStyle/>
          <a:p>
            <a:r>
              <a:rPr lang="fr-FR" dirty="0">
                <a:solidFill>
                  <a:srgbClr val="00B0F0"/>
                </a:solidFill>
                <a:latin typeface="Candara" panose="020E0502030303020204" pitchFamily="34" charset="0"/>
              </a:rPr>
              <a:t>Insérer Logo</a:t>
            </a: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878984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Procédure de déclenchement</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9" name="CustomShape 1"/>
          <p:cNvSpPr/>
          <p:nvPr/>
        </p:nvSpPr>
        <p:spPr>
          <a:xfrm>
            <a:off x="1288080" y="2627686"/>
            <a:ext cx="1139040" cy="285480"/>
          </a:xfrm>
          <a:prstGeom prst="rect">
            <a:avLst/>
          </a:prstGeom>
          <a:solidFill>
            <a:srgbClr val="4F81BD"/>
          </a:solidFill>
          <a:ln>
            <a:noFill/>
          </a:ln>
        </p:spPr>
        <p:style>
          <a:lnRef idx="0">
            <a:scrgbClr r="0" g="0" b="0"/>
          </a:lnRef>
          <a:fillRef idx="0">
            <a:scrgbClr r="0" g="0" b="0"/>
          </a:fillRef>
          <a:effectRef idx="0">
            <a:scrgbClr r="0" g="0" b="0"/>
          </a:effectRef>
          <a:fontRef idx="minor"/>
        </p:style>
      </p:sp>
      <p:sp>
        <p:nvSpPr>
          <p:cNvPr id="10" name="CustomShape 2"/>
          <p:cNvSpPr/>
          <p:nvPr/>
        </p:nvSpPr>
        <p:spPr>
          <a:xfrm>
            <a:off x="1348200" y="2629126"/>
            <a:ext cx="95940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TIERS</a:t>
            </a:r>
            <a:endParaRPr lang="fr-FR" sz="1000" spc="-1">
              <a:solidFill>
                <a:srgbClr val="000000"/>
              </a:solidFill>
              <a:latin typeface="Arial"/>
            </a:endParaRPr>
          </a:p>
        </p:txBody>
      </p:sp>
      <p:sp>
        <p:nvSpPr>
          <p:cNvPr id="14" name="CustomShape 4"/>
          <p:cNvSpPr/>
          <p:nvPr/>
        </p:nvSpPr>
        <p:spPr>
          <a:xfrm>
            <a:off x="2733839" y="1199206"/>
            <a:ext cx="1370521" cy="1356120"/>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16" name="CustomShape 5"/>
          <p:cNvSpPr/>
          <p:nvPr/>
        </p:nvSpPr>
        <p:spPr>
          <a:xfrm>
            <a:off x="2994120" y="1699606"/>
            <a:ext cx="893880" cy="307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fr-FR" sz="1400" b="1" spc="-1">
                <a:solidFill>
                  <a:srgbClr val="FFFFFF"/>
                </a:solidFill>
                <a:latin typeface="Arial"/>
              </a:rPr>
              <a:t>Sinistre</a:t>
            </a:r>
            <a:endParaRPr lang="fr-FR" sz="1400" spc="-1">
              <a:solidFill>
                <a:srgbClr val="000000"/>
              </a:solidFill>
              <a:latin typeface="Arial"/>
            </a:endParaRPr>
          </a:p>
        </p:txBody>
      </p:sp>
      <p:sp>
        <p:nvSpPr>
          <p:cNvPr id="17" name="CustomShape 6"/>
          <p:cNvSpPr/>
          <p:nvPr/>
        </p:nvSpPr>
        <p:spPr>
          <a:xfrm>
            <a:off x="2785680" y="2555686"/>
            <a:ext cx="1139040" cy="43560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18" name="CustomShape 7"/>
          <p:cNvSpPr/>
          <p:nvPr/>
        </p:nvSpPr>
        <p:spPr>
          <a:xfrm>
            <a:off x="2844719" y="2557126"/>
            <a:ext cx="959400" cy="39851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APPEL </a:t>
            </a:r>
          </a:p>
        </p:txBody>
      </p:sp>
      <p:sp>
        <p:nvSpPr>
          <p:cNvPr id="19" name="CustomShape 8"/>
          <p:cNvSpPr/>
          <p:nvPr/>
        </p:nvSpPr>
        <p:spPr>
          <a:xfrm>
            <a:off x="4225321" y="2627686"/>
            <a:ext cx="1139040" cy="2854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0" name="CustomShape 9"/>
          <p:cNvSpPr/>
          <p:nvPr/>
        </p:nvSpPr>
        <p:spPr>
          <a:xfrm>
            <a:off x="4285441" y="2629126"/>
            <a:ext cx="9597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PC SECURITE</a:t>
            </a:r>
            <a:endParaRPr lang="fr-FR" sz="1000" spc="-1">
              <a:solidFill>
                <a:srgbClr val="000000"/>
              </a:solidFill>
              <a:latin typeface="Arial"/>
            </a:endParaRPr>
          </a:p>
        </p:txBody>
      </p:sp>
      <p:sp>
        <p:nvSpPr>
          <p:cNvPr id="21" name="CustomShape 10"/>
          <p:cNvSpPr/>
          <p:nvPr/>
        </p:nvSpPr>
        <p:spPr>
          <a:xfrm>
            <a:off x="4225321" y="3235007"/>
            <a:ext cx="1139040" cy="39816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2" name="CustomShape 11"/>
          <p:cNvSpPr/>
          <p:nvPr/>
        </p:nvSpPr>
        <p:spPr>
          <a:xfrm>
            <a:off x="4306681" y="3234647"/>
            <a:ext cx="959400" cy="39851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LEVEE DE DOUTE</a:t>
            </a:r>
            <a:endParaRPr lang="fr-FR" sz="1000" spc="-1">
              <a:solidFill>
                <a:srgbClr val="000000"/>
              </a:solidFill>
              <a:latin typeface="Arial"/>
            </a:endParaRPr>
          </a:p>
        </p:txBody>
      </p:sp>
      <p:sp>
        <p:nvSpPr>
          <p:cNvPr id="23" name="CustomShape 12"/>
          <p:cNvSpPr/>
          <p:nvPr/>
        </p:nvSpPr>
        <p:spPr>
          <a:xfrm>
            <a:off x="4225321" y="3804886"/>
            <a:ext cx="1139040" cy="28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4" name="CustomShape 13"/>
          <p:cNvSpPr/>
          <p:nvPr/>
        </p:nvSpPr>
        <p:spPr>
          <a:xfrm>
            <a:off x="4166281" y="3804527"/>
            <a:ext cx="11977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MAITRISE INTERNE</a:t>
            </a:r>
            <a:endParaRPr lang="fr-FR" sz="1000" spc="-1">
              <a:solidFill>
                <a:srgbClr val="000000"/>
              </a:solidFill>
              <a:latin typeface="Arial"/>
            </a:endParaRPr>
          </a:p>
        </p:txBody>
      </p:sp>
      <p:sp>
        <p:nvSpPr>
          <p:cNvPr id="25" name="CustomShape 14"/>
          <p:cNvSpPr/>
          <p:nvPr/>
        </p:nvSpPr>
        <p:spPr>
          <a:xfrm>
            <a:off x="2641320" y="4172086"/>
            <a:ext cx="801360" cy="499320"/>
          </a:xfrm>
          <a:prstGeom prst="ellipse">
            <a:avLst/>
          </a:prstGeom>
          <a:solidFill>
            <a:srgbClr val="92D050"/>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r>
              <a:rPr lang="fr-FR" sz="2100" b="1" spc="-1">
                <a:solidFill>
                  <a:srgbClr val="FFFFFF"/>
                </a:solidFill>
                <a:latin typeface="Arial"/>
              </a:rPr>
              <a:t>OUI</a:t>
            </a:r>
            <a:endParaRPr lang="fr-FR" sz="2100" spc="-1">
              <a:solidFill>
                <a:srgbClr val="000000"/>
              </a:solidFill>
              <a:latin typeface="Arial"/>
            </a:endParaRPr>
          </a:p>
        </p:txBody>
      </p:sp>
      <p:sp>
        <p:nvSpPr>
          <p:cNvPr id="26" name="CustomShape 15"/>
          <p:cNvSpPr/>
          <p:nvPr/>
        </p:nvSpPr>
        <p:spPr>
          <a:xfrm>
            <a:off x="4415041" y="4215286"/>
            <a:ext cx="780120" cy="571679"/>
          </a:xfrm>
          <a:prstGeom prst="ellipse">
            <a:avLst/>
          </a:prstGeom>
          <a:solidFill>
            <a:srgbClr val="000000"/>
          </a:solidFill>
          <a:ln>
            <a:noFill/>
          </a:ln>
        </p:spPr>
        <p:style>
          <a:lnRef idx="0">
            <a:scrgbClr r="0" g="0" b="0"/>
          </a:lnRef>
          <a:fillRef idx="0">
            <a:scrgbClr r="0" g="0" b="0"/>
          </a:fillRef>
          <a:effectRef idx="0">
            <a:scrgbClr r="0" g="0" b="0"/>
          </a:effectRef>
          <a:fontRef idx="minor"/>
        </p:style>
      </p:sp>
      <p:sp>
        <p:nvSpPr>
          <p:cNvPr id="27" name="CustomShape 16"/>
          <p:cNvSpPr/>
          <p:nvPr/>
        </p:nvSpPr>
        <p:spPr>
          <a:xfrm>
            <a:off x="2703241" y="5022046"/>
            <a:ext cx="5385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OUI</a:t>
            </a:r>
            <a:endParaRPr lang="fr-FR" sz="1000" spc="-1">
              <a:solidFill>
                <a:srgbClr val="000000"/>
              </a:solidFill>
              <a:latin typeface="Arial"/>
            </a:endParaRPr>
          </a:p>
        </p:txBody>
      </p:sp>
      <p:sp>
        <p:nvSpPr>
          <p:cNvPr id="28" name="CustomShape 17"/>
          <p:cNvSpPr/>
          <p:nvPr/>
        </p:nvSpPr>
        <p:spPr>
          <a:xfrm>
            <a:off x="4474800" y="4225006"/>
            <a:ext cx="659520" cy="3682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b="1" spc="-1">
                <a:solidFill>
                  <a:srgbClr val="FFFFFF"/>
                </a:solidFill>
                <a:latin typeface="Calibri"/>
              </a:rPr>
              <a:t>NON</a:t>
            </a:r>
            <a:endParaRPr lang="fr-FR" spc="-1">
              <a:solidFill>
                <a:srgbClr val="000000"/>
              </a:solidFill>
              <a:latin typeface="Arial"/>
            </a:endParaRPr>
          </a:p>
        </p:txBody>
      </p:sp>
      <p:sp>
        <p:nvSpPr>
          <p:cNvPr id="29" name="CustomShape 18"/>
          <p:cNvSpPr/>
          <p:nvPr/>
        </p:nvSpPr>
        <p:spPr>
          <a:xfrm>
            <a:off x="2411280" y="5007285"/>
            <a:ext cx="1260720" cy="1656001"/>
          </a:xfrm>
          <a:prstGeom prst="rect">
            <a:avLst/>
          </a:prstGeom>
          <a:solidFill>
            <a:srgbClr val="92D050"/>
          </a:solidFill>
          <a:ln>
            <a:noFill/>
          </a:ln>
        </p:spPr>
        <p:style>
          <a:lnRef idx="0">
            <a:scrgbClr r="0" g="0" b="0"/>
          </a:lnRef>
          <a:fillRef idx="0">
            <a:scrgbClr r="0" g="0" b="0"/>
          </a:fillRef>
          <a:effectRef idx="0">
            <a:scrgbClr r="0" g="0" b="0"/>
          </a:effectRef>
          <a:fontRef idx="minor"/>
        </p:style>
      </p:sp>
      <p:sp>
        <p:nvSpPr>
          <p:cNvPr id="30" name="CustomShape 19"/>
          <p:cNvSpPr/>
          <p:nvPr/>
        </p:nvSpPr>
        <p:spPr>
          <a:xfrm>
            <a:off x="2483280" y="4988208"/>
            <a:ext cx="1332720" cy="161675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ASTREINTE SECURITE</a:t>
            </a:r>
            <a:endParaRPr lang="fr-FR" sz="1000" spc="-1" dirty="0">
              <a:solidFill>
                <a:srgbClr val="000000"/>
              </a:solidFill>
              <a:latin typeface="Arial"/>
            </a:endParaRPr>
          </a:p>
        </p:txBody>
      </p:sp>
      <p:sp>
        <p:nvSpPr>
          <p:cNvPr id="31" name="CustomShape 20"/>
          <p:cNvSpPr/>
          <p:nvPr/>
        </p:nvSpPr>
        <p:spPr>
          <a:xfrm>
            <a:off x="2460961" y="6807287"/>
            <a:ext cx="1139040" cy="571679"/>
          </a:xfrm>
          <a:prstGeom prst="rect">
            <a:avLst/>
          </a:prstGeom>
          <a:solidFill>
            <a:srgbClr val="92D050"/>
          </a:solidFill>
          <a:ln>
            <a:noFill/>
          </a:ln>
        </p:spPr>
        <p:style>
          <a:lnRef idx="0">
            <a:scrgbClr r="0" g="0" b="0"/>
          </a:lnRef>
          <a:fillRef idx="0">
            <a:scrgbClr r="0" g="0" b="0"/>
          </a:fillRef>
          <a:effectRef idx="0">
            <a:scrgbClr r="0" g="0" b="0"/>
          </a:effectRef>
          <a:fontRef idx="minor"/>
        </p:style>
      </p:sp>
      <p:sp>
        <p:nvSpPr>
          <p:cNvPr id="32" name="CustomShape 21"/>
          <p:cNvSpPr/>
          <p:nvPr/>
        </p:nvSpPr>
        <p:spPr>
          <a:xfrm>
            <a:off x="2472481" y="6832487"/>
            <a:ext cx="119952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CHEF SECURITE</a:t>
            </a:r>
            <a:endParaRPr lang="fr-FR" sz="1000" spc="-1" dirty="0">
              <a:solidFill>
                <a:srgbClr val="000000"/>
              </a:solidFill>
              <a:latin typeface="Arial"/>
            </a:endParaRPr>
          </a:p>
        </p:txBody>
      </p:sp>
      <p:sp>
        <p:nvSpPr>
          <p:cNvPr id="33" name="CustomShape 22"/>
          <p:cNvSpPr/>
          <p:nvPr/>
        </p:nvSpPr>
        <p:spPr>
          <a:xfrm>
            <a:off x="962280" y="3587807"/>
            <a:ext cx="1139040" cy="1167479"/>
          </a:xfrm>
          <a:prstGeom prst="rect">
            <a:avLst/>
          </a:prstGeom>
          <a:solidFill>
            <a:srgbClr val="FFC000"/>
          </a:solidFill>
          <a:ln>
            <a:noFill/>
          </a:ln>
        </p:spPr>
        <p:style>
          <a:lnRef idx="0">
            <a:scrgbClr r="0" g="0" b="0"/>
          </a:lnRef>
          <a:fillRef idx="0">
            <a:scrgbClr r="0" g="0" b="0"/>
          </a:fillRef>
          <a:effectRef idx="0">
            <a:scrgbClr r="0" g="0" b="0"/>
          </a:effectRef>
          <a:fontRef idx="minor"/>
        </p:style>
      </p:sp>
      <p:sp>
        <p:nvSpPr>
          <p:cNvPr id="34" name="CustomShape 23"/>
          <p:cNvSpPr/>
          <p:nvPr/>
        </p:nvSpPr>
        <p:spPr>
          <a:xfrm>
            <a:off x="962280" y="3587806"/>
            <a:ext cx="1235520" cy="1312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COORDINATEUR PSBC</a:t>
            </a:r>
            <a:endParaRPr lang="fr-FR" sz="1000" spc="-1" dirty="0">
              <a:solidFill>
                <a:srgbClr val="000000"/>
              </a:solidFill>
              <a:latin typeface="Arial"/>
            </a:endParaRPr>
          </a:p>
        </p:txBody>
      </p:sp>
      <p:sp>
        <p:nvSpPr>
          <p:cNvPr id="35" name="CustomShape 24"/>
          <p:cNvSpPr/>
          <p:nvPr/>
        </p:nvSpPr>
        <p:spPr>
          <a:xfrm>
            <a:off x="2460961" y="7537006"/>
            <a:ext cx="1139040" cy="965475"/>
          </a:xfrm>
          <a:prstGeom prst="rect">
            <a:avLst/>
          </a:prstGeom>
          <a:solidFill>
            <a:srgbClr val="006699"/>
          </a:solidFill>
          <a:ln>
            <a:noFill/>
          </a:ln>
        </p:spPr>
        <p:style>
          <a:lnRef idx="0">
            <a:scrgbClr r="0" g="0" b="0"/>
          </a:lnRef>
          <a:fillRef idx="0">
            <a:scrgbClr r="0" g="0" b="0"/>
          </a:fillRef>
          <a:effectRef idx="0">
            <a:scrgbClr r="0" g="0" b="0"/>
          </a:effectRef>
          <a:fontRef idx="minor"/>
        </p:style>
        <p:txBody>
          <a:bodyPr wrap="none" lIns="90000" tIns="46800" rIns="90000" bIns="46800" anchor="ctr"/>
          <a:lstStyle/>
          <a:p>
            <a:pPr>
              <a:lnSpc>
                <a:spcPct val="100000"/>
              </a:lnSpc>
            </a:pPr>
            <a:r>
              <a:rPr lang="fr-FR" sz="1000" spc="-1" dirty="0">
                <a:solidFill>
                  <a:srgbClr val="FFFFFF"/>
                </a:solidFill>
                <a:latin typeface="Calibri"/>
              </a:rPr>
              <a:t>          </a:t>
            </a:r>
            <a:endParaRPr lang="fr-FR" sz="1000" spc="-1" dirty="0">
              <a:solidFill>
                <a:srgbClr val="000000"/>
              </a:solidFill>
              <a:latin typeface="Arial"/>
            </a:endParaRPr>
          </a:p>
        </p:txBody>
      </p:sp>
      <p:sp>
        <p:nvSpPr>
          <p:cNvPr id="36" name="CustomShape 25"/>
          <p:cNvSpPr/>
          <p:nvPr/>
        </p:nvSpPr>
        <p:spPr>
          <a:xfrm>
            <a:off x="926280" y="5773007"/>
            <a:ext cx="1139040" cy="1178280"/>
          </a:xfrm>
          <a:prstGeom prst="rect">
            <a:avLst/>
          </a:prstGeom>
          <a:solidFill>
            <a:srgbClr val="B3A2C7"/>
          </a:solidFill>
          <a:ln>
            <a:noFill/>
          </a:ln>
        </p:spPr>
        <p:style>
          <a:lnRef idx="0">
            <a:scrgbClr r="0" g="0" b="0"/>
          </a:lnRef>
          <a:fillRef idx="0">
            <a:scrgbClr r="0" g="0" b="0"/>
          </a:fillRef>
          <a:effectRef idx="0">
            <a:scrgbClr r="0" g="0" b="0"/>
          </a:effectRef>
          <a:fontRef idx="minor"/>
        </p:style>
      </p:sp>
      <p:sp>
        <p:nvSpPr>
          <p:cNvPr id="37" name="CustomShape 26"/>
          <p:cNvSpPr/>
          <p:nvPr/>
        </p:nvSpPr>
        <p:spPr>
          <a:xfrm>
            <a:off x="926640" y="5737365"/>
            <a:ext cx="1117440" cy="115992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ASTREINTE BATIMENT</a:t>
            </a:r>
            <a:endParaRPr lang="fr-FR" sz="1000" spc="-1" dirty="0">
              <a:solidFill>
                <a:srgbClr val="000000"/>
              </a:solidFill>
              <a:latin typeface="Arial"/>
            </a:endParaRPr>
          </a:p>
        </p:txBody>
      </p:sp>
      <p:sp>
        <p:nvSpPr>
          <p:cNvPr id="38" name="CustomShape 27"/>
          <p:cNvSpPr/>
          <p:nvPr/>
        </p:nvSpPr>
        <p:spPr>
          <a:xfrm>
            <a:off x="4235400" y="5018806"/>
            <a:ext cx="1139040" cy="28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39" name="CustomShape 28"/>
          <p:cNvSpPr/>
          <p:nvPr/>
        </p:nvSpPr>
        <p:spPr>
          <a:xfrm>
            <a:off x="4174921" y="5060205"/>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APPEL 18</a:t>
            </a:r>
            <a:endParaRPr lang="fr-FR" sz="1000" spc="-1" dirty="0">
              <a:solidFill>
                <a:srgbClr val="000000"/>
              </a:solidFill>
              <a:latin typeface="Arial"/>
            </a:endParaRPr>
          </a:p>
        </p:txBody>
      </p:sp>
      <p:sp>
        <p:nvSpPr>
          <p:cNvPr id="40" name="CustomShape 29"/>
          <p:cNvSpPr/>
          <p:nvPr/>
        </p:nvSpPr>
        <p:spPr>
          <a:xfrm>
            <a:off x="4235400" y="5732687"/>
            <a:ext cx="1139040" cy="2854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1" name="CustomShape 30"/>
          <p:cNvSpPr/>
          <p:nvPr/>
        </p:nvSpPr>
        <p:spPr>
          <a:xfrm>
            <a:off x="4175280" y="5732326"/>
            <a:ext cx="11991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POMPIERS</a:t>
            </a:r>
            <a:endParaRPr lang="fr-FR" sz="1000" spc="-1">
              <a:solidFill>
                <a:srgbClr val="000000"/>
              </a:solidFill>
              <a:latin typeface="Arial"/>
            </a:endParaRPr>
          </a:p>
        </p:txBody>
      </p:sp>
      <p:sp>
        <p:nvSpPr>
          <p:cNvPr id="42" name="CustomShape 31"/>
          <p:cNvSpPr/>
          <p:nvPr/>
        </p:nvSpPr>
        <p:spPr>
          <a:xfrm>
            <a:off x="4235400" y="6302926"/>
            <a:ext cx="1139040" cy="64224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3" name="CustomShape 32"/>
          <p:cNvSpPr/>
          <p:nvPr/>
        </p:nvSpPr>
        <p:spPr>
          <a:xfrm>
            <a:off x="4235400" y="6327407"/>
            <a:ext cx="119808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EVACUATION DES DOCUMENTS PRORITAIRES</a:t>
            </a:r>
            <a:endParaRPr lang="fr-FR" sz="1000" spc="-1">
              <a:solidFill>
                <a:srgbClr val="000000"/>
              </a:solidFill>
              <a:latin typeface="Arial"/>
            </a:endParaRPr>
          </a:p>
        </p:txBody>
      </p:sp>
      <p:sp>
        <p:nvSpPr>
          <p:cNvPr id="44" name="CustomShape 33"/>
          <p:cNvSpPr/>
          <p:nvPr/>
        </p:nvSpPr>
        <p:spPr>
          <a:xfrm>
            <a:off x="2184841" y="8518726"/>
            <a:ext cx="1738080" cy="1276560"/>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C000"/>
          </a:solidFill>
          <a:ln>
            <a:noFill/>
          </a:ln>
        </p:spPr>
        <p:style>
          <a:lnRef idx="0">
            <a:scrgbClr r="0" g="0" b="0"/>
          </a:lnRef>
          <a:fillRef idx="0">
            <a:scrgbClr r="0" g="0" b="0"/>
          </a:fillRef>
          <a:effectRef idx="0">
            <a:scrgbClr r="0" g="0" b="0"/>
          </a:effectRef>
          <a:fontRef idx="minor"/>
        </p:style>
      </p:sp>
      <p:sp>
        <p:nvSpPr>
          <p:cNvPr id="45" name="CustomShape 34"/>
          <p:cNvSpPr/>
          <p:nvPr/>
        </p:nvSpPr>
        <p:spPr>
          <a:xfrm>
            <a:off x="2552083" y="9006140"/>
            <a:ext cx="1080000" cy="5054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900" b="1" spc="-1" dirty="0">
                <a:solidFill>
                  <a:srgbClr val="FFFFFF"/>
                </a:solidFill>
                <a:latin typeface="Calibri"/>
              </a:rPr>
              <a:t>DÉCLENCHEMENT  DU PSBC</a:t>
            </a:r>
            <a:endParaRPr lang="fr-FR" sz="900" spc="-1" dirty="0">
              <a:solidFill>
                <a:srgbClr val="000000"/>
              </a:solidFill>
              <a:latin typeface="Arial"/>
            </a:endParaRPr>
          </a:p>
        </p:txBody>
      </p:sp>
      <p:cxnSp>
        <p:nvCxnSpPr>
          <p:cNvPr id="46" name="Line 35"/>
          <p:cNvCxnSpPr>
            <a:stCxn id="14" idx="1"/>
            <a:endCxn id="9" idx="0"/>
          </p:cNvCxnSpPr>
          <p:nvPr/>
        </p:nvCxnSpPr>
        <p:spPr>
          <a:xfrm flipH="1">
            <a:off x="1857601" y="1746405"/>
            <a:ext cx="883080" cy="881640"/>
          </a:xfrm>
          <a:prstGeom prst="bentConnector3">
            <a:avLst/>
          </a:prstGeom>
          <a:ln w="12600">
            <a:solidFill>
              <a:srgbClr val="006699"/>
            </a:solidFill>
            <a:round/>
            <a:tailEnd type="triangle" w="med" len="med"/>
          </a:ln>
        </p:spPr>
      </p:cxnSp>
      <p:cxnSp>
        <p:nvCxnSpPr>
          <p:cNvPr id="47" name="Line 36"/>
          <p:cNvCxnSpPr>
            <a:endCxn id="19" idx="0"/>
          </p:cNvCxnSpPr>
          <p:nvPr/>
        </p:nvCxnSpPr>
        <p:spPr>
          <a:xfrm rot="16200000" flipH="1">
            <a:off x="4008961" y="1841806"/>
            <a:ext cx="881280" cy="690481"/>
          </a:xfrm>
          <a:prstGeom prst="bentConnector3">
            <a:avLst>
              <a:gd name="adj1" fmla="val -514"/>
            </a:avLst>
          </a:prstGeom>
          <a:ln w="12600">
            <a:solidFill>
              <a:srgbClr val="006699"/>
            </a:solidFill>
            <a:round/>
            <a:tailEnd type="triangle" w="med" len="med"/>
          </a:ln>
        </p:spPr>
      </p:cxnSp>
      <p:cxnSp>
        <p:nvCxnSpPr>
          <p:cNvPr id="48" name="Line 37"/>
          <p:cNvCxnSpPr>
            <a:stCxn id="29" idx="2"/>
            <a:endCxn id="31" idx="0"/>
          </p:cNvCxnSpPr>
          <p:nvPr/>
        </p:nvCxnSpPr>
        <p:spPr>
          <a:xfrm flipH="1">
            <a:off x="3030482" y="6663286"/>
            <a:ext cx="11519" cy="144361"/>
          </a:xfrm>
          <a:prstGeom prst="straightConnector1">
            <a:avLst/>
          </a:prstGeom>
          <a:ln w="12600">
            <a:solidFill>
              <a:srgbClr val="006699"/>
            </a:solidFill>
            <a:round/>
            <a:tailEnd type="triangle" w="med" len="med"/>
          </a:ln>
        </p:spPr>
      </p:cxnSp>
      <p:cxnSp>
        <p:nvCxnSpPr>
          <p:cNvPr id="49" name="Line 38"/>
          <p:cNvCxnSpPr>
            <a:stCxn id="31" idx="2"/>
            <a:endCxn id="35" idx="0"/>
          </p:cNvCxnSpPr>
          <p:nvPr/>
        </p:nvCxnSpPr>
        <p:spPr>
          <a:xfrm>
            <a:off x="3030481" y="7378966"/>
            <a:ext cx="0" cy="158040"/>
          </a:xfrm>
          <a:prstGeom prst="straightConnector1">
            <a:avLst/>
          </a:prstGeom>
          <a:ln w="12600">
            <a:solidFill>
              <a:srgbClr val="006699"/>
            </a:solidFill>
            <a:round/>
            <a:tailEnd type="triangle" w="med" len="med"/>
          </a:ln>
        </p:spPr>
      </p:cxnSp>
      <p:cxnSp>
        <p:nvCxnSpPr>
          <p:cNvPr id="50" name="Line 39"/>
          <p:cNvCxnSpPr>
            <a:stCxn id="38" idx="2"/>
            <a:endCxn id="40" idx="0"/>
          </p:cNvCxnSpPr>
          <p:nvPr/>
        </p:nvCxnSpPr>
        <p:spPr>
          <a:xfrm>
            <a:off x="4804921" y="5306086"/>
            <a:ext cx="360" cy="426960"/>
          </a:xfrm>
          <a:prstGeom prst="straightConnector1">
            <a:avLst/>
          </a:prstGeom>
          <a:ln w="12600">
            <a:solidFill>
              <a:srgbClr val="006699"/>
            </a:solidFill>
            <a:round/>
            <a:tailEnd type="triangle" w="med" len="med"/>
          </a:ln>
        </p:spPr>
      </p:cxnSp>
      <p:cxnSp>
        <p:nvCxnSpPr>
          <p:cNvPr id="51" name="Line 40"/>
          <p:cNvCxnSpPr>
            <a:stCxn id="40" idx="2"/>
            <a:endCxn id="42" idx="0"/>
          </p:cNvCxnSpPr>
          <p:nvPr/>
        </p:nvCxnSpPr>
        <p:spPr>
          <a:xfrm>
            <a:off x="4804921" y="6018167"/>
            <a:ext cx="360" cy="285120"/>
          </a:xfrm>
          <a:prstGeom prst="straightConnector1">
            <a:avLst/>
          </a:prstGeom>
          <a:ln w="12600">
            <a:solidFill>
              <a:srgbClr val="006699"/>
            </a:solidFill>
            <a:round/>
            <a:tailEnd type="triangle" w="med" len="med"/>
          </a:ln>
        </p:spPr>
      </p:cxnSp>
      <p:cxnSp>
        <p:nvCxnSpPr>
          <p:cNvPr id="52" name="Line 41"/>
          <p:cNvCxnSpPr>
            <a:stCxn id="26" idx="4"/>
            <a:endCxn id="38" idx="0"/>
          </p:cNvCxnSpPr>
          <p:nvPr/>
        </p:nvCxnSpPr>
        <p:spPr>
          <a:xfrm flipH="1">
            <a:off x="4804920" y="4786966"/>
            <a:ext cx="719" cy="232200"/>
          </a:xfrm>
          <a:prstGeom prst="straightConnector1">
            <a:avLst/>
          </a:prstGeom>
          <a:ln w="12600">
            <a:solidFill>
              <a:srgbClr val="006699"/>
            </a:solidFill>
            <a:round/>
            <a:tailEnd type="triangle" w="med" len="med"/>
          </a:ln>
        </p:spPr>
      </p:cxnSp>
      <p:cxnSp>
        <p:nvCxnSpPr>
          <p:cNvPr id="53" name="Line 42"/>
          <p:cNvCxnSpPr>
            <a:stCxn id="9" idx="3"/>
            <a:endCxn id="17" idx="1"/>
          </p:cNvCxnSpPr>
          <p:nvPr/>
        </p:nvCxnSpPr>
        <p:spPr>
          <a:xfrm>
            <a:off x="2427121" y="2770246"/>
            <a:ext cx="358920" cy="3600"/>
          </a:xfrm>
          <a:prstGeom prst="straightConnector1">
            <a:avLst/>
          </a:prstGeom>
          <a:ln w="12600">
            <a:solidFill>
              <a:srgbClr val="006699"/>
            </a:solidFill>
            <a:round/>
            <a:tailEnd type="triangle" w="med" len="med"/>
          </a:ln>
        </p:spPr>
      </p:cxnSp>
      <p:cxnSp>
        <p:nvCxnSpPr>
          <p:cNvPr id="54" name="Line 43"/>
          <p:cNvCxnSpPr>
            <a:stCxn id="17" idx="3"/>
            <a:endCxn id="19" idx="1"/>
          </p:cNvCxnSpPr>
          <p:nvPr/>
        </p:nvCxnSpPr>
        <p:spPr>
          <a:xfrm flipV="1">
            <a:off x="3924721" y="2770246"/>
            <a:ext cx="300960" cy="3600"/>
          </a:xfrm>
          <a:prstGeom prst="straightConnector1">
            <a:avLst/>
          </a:prstGeom>
          <a:ln w="12600">
            <a:solidFill>
              <a:srgbClr val="006699"/>
            </a:solidFill>
            <a:round/>
            <a:tailEnd type="triangle" w="med" len="med"/>
          </a:ln>
        </p:spPr>
      </p:cxnSp>
      <p:cxnSp>
        <p:nvCxnSpPr>
          <p:cNvPr id="55" name="Line 44"/>
          <p:cNvCxnSpPr>
            <a:stCxn id="19" idx="2"/>
            <a:endCxn id="21" idx="0"/>
          </p:cNvCxnSpPr>
          <p:nvPr/>
        </p:nvCxnSpPr>
        <p:spPr>
          <a:xfrm>
            <a:off x="4794841" y="2913166"/>
            <a:ext cx="360" cy="322201"/>
          </a:xfrm>
          <a:prstGeom prst="straightConnector1">
            <a:avLst/>
          </a:prstGeom>
          <a:ln w="12600">
            <a:solidFill>
              <a:srgbClr val="006699"/>
            </a:solidFill>
            <a:round/>
            <a:tailEnd type="triangle" w="med" len="med"/>
          </a:ln>
        </p:spPr>
      </p:cxnSp>
      <p:cxnSp>
        <p:nvCxnSpPr>
          <p:cNvPr id="56" name="Line 45"/>
          <p:cNvCxnSpPr>
            <a:stCxn id="21" idx="2"/>
            <a:endCxn id="23" idx="0"/>
          </p:cNvCxnSpPr>
          <p:nvPr/>
        </p:nvCxnSpPr>
        <p:spPr>
          <a:xfrm>
            <a:off x="4794841" y="3633166"/>
            <a:ext cx="360" cy="172080"/>
          </a:xfrm>
          <a:prstGeom prst="straightConnector1">
            <a:avLst/>
          </a:prstGeom>
          <a:ln w="12600">
            <a:solidFill>
              <a:srgbClr val="006699"/>
            </a:solidFill>
            <a:round/>
            <a:tailEnd type="triangle" w="med" len="med"/>
          </a:ln>
        </p:spPr>
      </p:cxnSp>
      <p:cxnSp>
        <p:nvCxnSpPr>
          <p:cNvPr id="57" name="Line 46"/>
          <p:cNvCxnSpPr>
            <a:endCxn id="29" idx="0"/>
          </p:cNvCxnSpPr>
          <p:nvPr/>
        </p:nvCxnSpPr>
        <p:spPr>
          <a:xfrm flipH="1">
            <a:off x="3041641" y="4635406"/>
            <a:ext cx="719" cy="372241"/>
          </a:xfrm>
          <a:prstGeom prst="straightConnector1">
            <a:avLst/>
          </a:prstGeom>
          <a:ln w="12600">
            <a:solidFill>
              <a:srgbClr val="006699"/>
            </a:solidFill>
            <a:round/>
            <a:tailEnd type="triangle" w="med" len="med"/>
          </a:ln>
        </p:spPr>
      </p:cxnSp>
      <p:cxnSp>
        <p:nvCxnSpPr>
          <p:cNvPr id="58" name="Line 47"/>
          <p:cNvCxnSpPr>
            <a:stCxn id="35" idx="2"/>
            <a:endCxn id="35" idx="2"/>
          </p:cNvCxnSpPr>
          <p:nvPr/>
        </p:nvCxnSpPr>
        <p:spPr>
          <a:xfrm>
            <a:off x="3030481" y="8502482"/>
            <a:ext cx="0" cy="0"/>
          </a:xfrm>
          <a:prstGeom prst="straightConnector1">
            <a:avLst/>
          </a:prstGeom>
          <a:ln w="9360">
            <a:solidFill>
              <a:srgbClr val="000000"/>
            </a:solidFill>
            <a:round/>
            <a:tailEnd type="triangle" w="med" len="med"/>
          </a:ln>
        </p:spPr>
      </p:cxnSp>
      <p:sp>
        <p:nvSpPr>
          <p:cNvPr id="60" name="CustomShape 51"/>
          <p:cNvSpPr/>
          <p:nvPr/>
        </p:nvSpPr>
        <p:spPr>
          <a:xfrm>
            <a:off x="5531400" y="5018806"/>
            <a:ext cx="1139040" cy="287280"/>
          </a:xfrm>
          <a:prstGeom prst="rect">
            <a:avLst/>
          </a:prstGeom>
          <a:solidFill>
            <a:srgbClr val="0000CC"/>
          </a:solidFill>
          <a:ln>
            <a:noFill/>
          </a:ln>
        </p:spPr>
        <p:style>
          <a:lnRef idx="0">
            <a:scrgbClr r="0" g="0" b="0"/>
          </a:lnRef>
          <a:fillRef idx="0">
            <a:scrgbClr r="0" g="0" b="0"/>
          </a:fillRef>
          <a:effectRef idx="0">
            <a:scrgbClr r="0" g="0" b="0"/>
          </a:effectRef>
          <a:fontRef idx="minor"/>
        </p:style>
      </p:sp>
      <p:sp>
        <p:nvSpPr>
          <p:cNvPr id="61" name="CustomShape 52"/>
          <p:cNvSpPr/>
          <p:nvPr/>
        </p:nvSpPr>
        <p:spPr>
          <a:xfrm>
            <a:off x="5507640" y="5034646"/>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APPEL 17</a:t>
            </a:r>
            <a:endParaRPr lang="fr-FR" sz="1000" spc="-1">
              <a:solidFill>
                <a:srgbClr val="000000"/>
              </a:solidFill>
              <a:latin typeface="Arial"/>
            </a:endParaRPr>
          </a:p>
        </p:txBody>
      </p:sp>
      <p:cxnSp>
        <p:nvCxnSpPr>
          <p:cNvPr id="62" name="Line 53"/>
          <p:cNvCxnSpPr/>
          <p:nvPr/>
        </p:nvCxnSpPr>
        <p:spPr>
          <a:xfrm>
            <a:off x="6100921" y="5303206"/>
            <a:ext cx="360" cy="426960"/>
          </a:xfrm>
          <a:prstGeom prst="straightConnector1">
            <a:avLst/>
          </a:prstGeom>
          <a:ln w="12600">
            <a:solidFill>
              <a:srgbClr val="006699"/>
            </a:solidFill>
            <a:round/>
            <a:tailEnd type="triangle" w="med" len="med"/>
          </a:ln>
        </p:spPr>
      </p:cxnSp>
      <p:sp>
        <p:nvSpPr>
          <p:cNvPr id="63" name="CustomShape 54"/>
          <p:cNvSpPr/>
          <p:nvPr/>
        </p:nvSpPr>
        <p:spPr>
          <a:xfrm>
            <a:off x="5532120" y="5733046"/>
            <a:ext cx="1139040" cy="28548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64" name="CustomShape 55"/>
          <p:cNvSpPr/>
          <p:nvPr/>
        </p:nvSpPr>
        <p:spPr>
          <a:xfrm>
            <a:off x="5471999" y="5732687"/>
            <a:ext cx="119916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POLICE</a:t>
            </a:r>
            <a:endParaRPr lang="fr-FR" sz="1000" spc="-1">
              <a:solidFill>
                <a:srgbClr val="000000"/>
              </a:solidFill>
              <a:latin typeface="Arial"/>
            </a:endParaRPr>
          </a:p>
        </p:txBody>
      </p:sp>
      <p:sp>
        <p:nvSpPr>
          <p:cNvPr id="65" name="CustomShape 56"/>
          <p:cNvSpPr/>
          <p:nvPr/>
        </p:nvSpPr>
        <p:spPr>
          <a:xfrm>
            <a:off x="5532120" y="6303286"/>
            <a:ext cx="1139040" cy="642240"/>
          </a:xfrm>
          <a:prstGeom prst="rect">
            <a:avLst/>
          </a:prstGeom>
          <a:solidFill>
            <a:srgbClr val="0000FF"/>
          </a:solidFill>
          <a:ln>
            <a:noFill/>
          </a:ln>
        </p:spPr>
        <p:style>
          <a:lnRef idx="0">
            <a:scrgbClr r="0" g="0" b="0"/>
          </a:lnRef>
          <a:fillRef idx="0">
            <a:scrgbClr r="0" g="0" b="0"/>
          </a:fillRef>
          <a:effectRef idx="0">
            <a:scrgbClr r="0" g="0" b="0"/>
          </a:effectRef>
          <a:fontRef idx="minor"/>
        </p:style>
      </p:sp>
      <p:sp>
        <p:nvSpPr>
          <p:cNvPr id="66" name="CustomShape 57"/>
          <p:cNvSpPr/>
          <p:nvPr/>
        </p:nvSpPr>
        <p:spPr>
          <a:xfrm>
            <a:off x="5532120" y="6327767"/>
            <a:ext cx="119808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a:solidFill>
                  <a:srgbClr val="FFFFFF"/>
                </a:solidFill>
                <a:latin typeface="Calibri"/>
              </a:rPr>
              <a:t>SÉCURISATION DU SITE ET SES ABORDS</a:t>
            </a:r>
            <a:endParaRPr lang="fr-FR" sz="1000" spc="-1">
              <a:solidFill>
                <a:srgbClr val="000000"/>
              </a:solidFill>
              <a:latin typeface="Arial"/>
            </a:endParaRPr>
          </a:p>
        </p:txBody>
      </p:sp>
      <p:cxnSp>
        <p:nvCxnSpPr>
          <p:cNvPr id="67" name="Line 58"/>
          <p:cNvCxnSpPr>
            <a:stCxn id="63" idx="2"/>
            <a:endCxn id="65" idx="0"/>
          </p:cNvCxnSpPr>
          <p:nvPr/>
        </p:nvCxnSpPr>
        <p:spPr>
          <a:xfrm>
            <a:off x="6101640" y="6018527"/>
            <a:ext cx="360" cy="285120"/>
          </a:xfrm>
          <a:prstGeom prst="straightConnector1">
            <a:avLst/>
          </a:prstGeom>
          <a:ln w="12600">
            <a:solidFill>
              <a:srgbClr val="006699"/>
            </a:solidFill>
            <a:round/>
            <a:tailEnd type="triangle" w="med" len="med"/>
          </a:ln>
        </p:spPr>
      </p:cxnSp>
      <p:cxnSp>
        <p:nvCxnSpPr>
          <p:cNvPr id="68" name="Line 60"/>
          <p:cNvCxnSpPr>
            <a:endCxn id="26" idx="0"/>
          </p:cNvCxnSpPr>
          <p:nvPr/>
        </p:nvCxnSpPr>
        <p:spPr>
          <a:xfrm>
            <a:off x="4794841" y="4098287"/>
            <a:ext cx="10800" cy="117360"/>
          </a:xfrm>
          <a:prstGeom prst="straightConnector1">
            <a:avLst/>
          </a:prstGeom>
          <a:ln w="12600">
            <a:solidFill>
              <a:srgbClr val="006699"/>
            </a:solidFill>
            <a:round/>
            <a:tailEnd type="triangle" w="med" len="med"/>
          </a:ln>
        </p:spPr>
      </p:cxnSp>
      <p:cxnSp>
        <p:nvCxnSpPr>
          <p:cNvPr id="69" name="Line 61"/>
          <p:cNvCxnSpPr>
            <a:stCxn id="30" idx="1"/>
            <a:endCxn id="33" idx="3"/>
          </p:cNvCxnSpPr>
          <p:nvPr/>
        </p:nvCxnSpPr>
        <p:spPr>
          <a:xfrm flipH="1" flipV="1">
            <a:off x="2101321" y="4171367"/>
            <a:ext cx="382320" cy="1625400"/>
          </a:xfrm>
          <a:prstGeom prst="bentConnector3">
            <a:avLst/>
          </a:prstGeom>
          <a:ln>
            <a:solidFill>
              <a:srgbClr val="3465A4"/>
            </a:solidFill>
            <a:tailEnd type="triangle" w="med" len="med"/>
          </a:ln>
        </p:spPr>
      </p:cxnSp>
      <p:cxnSp>
        <p:nvCxnSpPr>
          <p:cNvPr id="70" name="Line 62"/>
          <p:cNvCxnSpPr>
            <a:endCxn id="36" idx="3"/>
          </p:cNvCxnSpPr>
          <p:nvPr/>
        </p:nvCxnSpPr>
        <p:spPr>
          <a:xfrm rot="5400000">
            <a:off x="1913310" y="5967856"/>
            <a:ext cx="546300" cy="242280"/>
          </a:xfrm>
          <a:prstGeom prst="bentConnector2">
            <a:avLst/>
          </a:prstGeom>
          <a:ln>
            <a:solidFill>
              <a:srgbClr val="3465A4"/>
            </a:solidFill>
            <a:tailEnd type="triangle" w="med" len="med"/>
          </a:ln>
        </p:spPr>
      </p:cxnSp>
      <p:sp>
        <p:nvSpPr>
          <p:cNvPr id="71" name="Line 64"/>
          <p:cNvSpPr/>
          <p:nvPr/>
        </p:nvSpPr>
        <p:spPr>
          <a:xfrm flipH="1">
            <a:off x="3384001" y="4467285"/>
            <a:ext cx="1031040" cy="0"/>
          </a:xfrm>
          <a:prstGeom prst="line">
            <a:avLst/>
          </a:prstGeom>
          <a:ln w="6480">
            <a:solidFill>
              <a:srgbClr val="6666FF"/>
            </a:solidFill>
            <a:round/>
            <a:tailEnd type="triangle" w="med" len="med"/>
          </a:ln>
        </p:spPr>
        <p:style>
          <a:lnRef idx="0">
            <a:scrgbClr r="0" g="0" b="0"/>
          </a:lnRef>
          <a:fillRef idx="0">
            <a:scrgbClr r="0" g="0" b="0"/>
          </a:fillRef>
          <a:effectRef idx="0">
            <a:scrgbClr r="0" g="0" b="0"/>
          </a:effectRef>
          <a:fontRef idx="minor"/>
        </p:style>
      </p:sp>
      <p:cxnSp>
        <p:nvCxnSpPr>
          <p:cNvPr id="72" name="Line 65"/>
          <p:cNvCxnSpPr>
            <a:stCxn id="71" idx="1"/>
            <a:endCxn id="29" idx="3"/>
          </p:cNvCxnSpPr>
          <p:nvPr/>
        </p:nvCxnSpPr>
        <p:spPr>
          <a:xfrm flipH="1">
            <a:off x="3672001" y="4467287"/>
            <a:ext cx="227880" cy="1368360"/>
          </a:xfrm>
          <a:prstGeom prst="bentConnector3">
            <a:avLst/>
          </a:prstGeom>
          <a:ln>
            <a:solidFill>
              <a:srgbClr val="3465A4"/>
            </a:solidFill>
            <a:tailEnd type="triangle" w="med" len="med"/>
          </a:ln>
        </p:spPr>
      </p:cxnSp>
      <p:sp>
        <p:nvSpPr>
          <p:cNvPr id="73" name="CustomShape 66"/>
          <p:cNvSpPr/>
          <p:nvPr/>
        </p:nvSpPr>
        <p:spPr>
          <a:xfrm>
            <a:off x="926280" y="7086645"/>
            <a:ext cx="1139040" cy="620640"/>
          </a:xfrm>
          <a:prstGeom prst="rect">
            <a:avLst/>
          </a:prstGeom>
          <a:solidFill>
            <a:srgbClr val="B3A2C7"/>
          </a:solidFill>
          <a:ln>
            <a:noFill/>
          </a:ln>
        </p:spPr>
        <p:style>
          <a:lnRef idx="0">
            <a:scrgbClr r="0" g="0" b="0"/>
          </a:lnRef>
          <a:fillRef idx="0">
            <a:scrgbClr r="0" g="0" b="0"/>
          </a:fillRef>
          <a:effectRef idx="0">
            <a:scrgbClr r="0" g="0" b="0"/>
          </a:effectRef>
          <a:fontRef idx="minor"/>
        </p:style>
      </p:sp>
      <p:sp>
        <p:nvSpPr>
          <p:cNvPr id="74" name="CustomShape 67"/>
          <p:cNvSpPr/>
          <p:nvPr/>
        </p:nvSpPr>
        <p:spPr>
          <a:xfrm>
            <a:off x="926640" y="7051007"/>
            <a:ext cx="1117440" cy="5508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CHEF BATIMENT</a:t>
            </a:r>
            <a:endParaRPr lang="fr-FR" sz="1000" spc="-1" dirty="0">
              <a:solidFill>
                <a:srgbClr val="000000"/>
              </a:solidFill>
              <a:latin typeface="Arial"/>
            </a:endParaRPr>
          </a:p>
        </p:txBody>
      </p:sp>
      <p:cxnSp>
        <p:nvCxnSpPr>
          <p:cNvPr id="75" name="Line 68"/>
          <p:cNvCxnSpPr/>
          <p:nvPr/>
        </p:nvCxnSpPr>
        <p:spPr>
          <a:xfrm>
            <a:off x="1468801" y="6951647"/>
            <a:ext cx="360" cy="140760"/>
          </a:xfrm>
          <a:prstGeom prst="straightConnector1">
            <a:avLst/>
          </a:prstGeom>
          <a:ln w="12600">
            <a:solidFill>
              <a:srgbClr val="006699"/>
            </a:solidFill>
            <a:round/>
            <a:tailEnd type="triangle" w="med" len="med"/>
          </a:ln>
        </p:spPr>
      </p:cxnSp>
      <p:sp>
        <p:nvSpPr>
          <p:cNvPr id="76" name="CustomShape 69"/>
          <p:cNvSpPr/>
          <p:nvPr/>
        </p:nvSpPr>
        <p:spPr>
          <a:xfrm>
            <a:off x="950040" y="4871565"/>
            <a:ext cx="1139040" cy="703080"/>
          </a:xfrm>
          <a:prstGeom prst="rect">
            <a:avLst/>
          </a:prstGeom>
          <a:solidFill>
            <a:srgbClr val="FFC000"/>
          </a:solidFill>
          <a:ln>
            <a:noFill/>
          </a:ln>
        </p:spPr>
        <p:style>
          <a:lnRef idx="0">
            <a:scrgbClr r="0" g="0" b="0"/>
          </a:lnRef>
          <a:fillRef idx="0">
            <a:scrgbClr r="0" g="0" b="0"/>
          </a:fillRef>
          <a:effectRef idx="0">
            <a:scrgbClr r="0" g="0" b="0"/>
          </a:effectRef>
          <a:fontRef idx="minor"/>
        </p:style>
      </p:sp>
      <p:sp>
        <p:nvSpPr>
          <p:cNvPr id="77" name="CustomShape 70"/>
          <p:cNvSpPr/>
          <p:nvPr/>
        </p:nvSpPr>
        <p:spPr>
          <a:xfrm>
            <a:off x="950040" y="4871565"/>
            <a:ext cx="1235520" cy="7030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spc="-1" dirty="0">
                <a:solidFill>
                  <a:srgbClr val="FFFFFF"/>
                </a:solidFill>
                <a:latin typeface="Calibri"/>
              </a:rPr>
              <a:t>RESPNSABLE DES COLLECTIONS</a:t>
            </a:r>
            <a:endParaRPr lang="fr-FR" sz="1000" spc="-1" dirty="0">
              <a:solidFill>
                <a:srgbClr val="000000"/>
              </a:solidFill>
              <a:latin typeface="Arial"/>
            </a:endParaRPr>
          </a:p>
        </p:txBody>
      </p:sp>
      <p:cxnSp>
        <p:nvCxnSpPr>
          <p:cNvPr id="78" name="Line 71"/>
          <p:cNvCxnSpPr/>
          <p:nvPr/>
        </p:nvCxnSpPr>
        <p:spPr>
          <a:xfrm>
            <a:off x="1468801" y="4752406"/>
            <a:ext cx="360" cy="140760"/>
          </a:xfrm>
          <a:prstGeom prst="straightConnector1">
            <a:avLst/>
          </a:prstGeom>
          <a:ln w="12600">
            <a:solidFill>
              <a:srgbClr val="006699"/>
            </a:solidFill>
            <a:round/>
            <a:tailEnd type="triangle" w="med" len="med"/>
          </a:ln>
        </p:spPr>
      </p:cxnSp>
      <p:sp>
        <p:nvSpPr>
          <p:cNvPr id="79" name="ZoneTexte 78"/>
          <p:cNvSpPr txBox="1"/>
          <p:nvPr/>
        </p:nvSpPr>
        <p:spPr>
          <a:xfrm>
            <a:off x="60887" y="129453"/>
            <a:ext cx="4273827" cy="646331"/>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avec les numéros personnels et/ou professionnels des personnes indispensables à la prise de décision.</a:t>
            </a:r>
          </a:p>
          <a:p>
            <a:pPr algn="just"/>
            <a:r>
              <a:rPr lang="fr-FR" sz="1200" dirty="0">
                <a:solidFill>
                  <a:srgbClr val="FF0000"/>
                </a:solidFill>
                <a:latin typeface="Candara" panose="020E0502030303020204" pitchFamily="34" charset="0"/>
              </a:rPr>
              <a:t>Adaptez le logigramme à votre organisation.</a:t>
            </a:r>
          </a:p>
        </p:txBody>
      </p:sp>
      <p:sp>
        <p:nvSpPr>
          <p:cNvPr id="80" name="ZoneTexte 79"/>
          <p:cNvSpPr txBox="1"/>
          <p:nvPr/>
        </p:nvSpPr>
        <p:spPr>
          <a:xfrm>
            <a:off x="2762417" y="2719721"/>
            <a:ext cx="1216752" cy="246221"/>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 de téléphone</a:t>
            </a:r>
          </a:p>
        </p:txBody>
      </p:sp>
      <p:sp>
        <p:nvSpPr>
          <p:cNvPr id="90" name="ZoneTexte 89"/>
          <p:cNvSpPr txBox="1"/>
          <p:nvPr/>
        </p:nvSpPr>
        <p:spPr>
          <a:xfrm>
            <a:off x="2410657" y="524199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95" name="ZoneTexte 94"/>
          <p:cNvSpPr txBox="1"/>
          <p:nvPr/>
        </p:nvSpPr>
        <p:spPr>
          <a:xfrm>
            <a:off x="2399402" y="5791904"/>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98" name="ZoneTexte 97"/>
          <p:cNvSpPr txBox="1"/>
          <p:nvPr/>
        </p:nvSpPr>
        <p:spPr>
          <a:xfrm>
            <a:off x="2422105" y="6959442"/>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99" name="ZoneTexte 98"/>
          <p:cNvSpPr txBox="1"/>
          <p:nvPr/>
        </p:nvSpPr>
        <p:spPr>
          <a:xfrm>
            <a:off x="912962" y="389181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0" name="ZoneTexte 99"/>
          <p:cNvSpPr txBox="1"/>
          <p:nvPr/>
        </p:nvSpPr>
        <p:spPr>
          <a:xfrm>
            <a:off x="938929" y="4236402"/>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103" name="ZoneTexte 102"/>
          <p:cNvSpPr txBox="1"/>
          <p:nvPr/>
        </p:nvSpPr>
        <p:spPr>
          <a:xfrm>
            <a:off x="931549" y="5186580"/>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8" name="ZoneTexte 107"/>
          <p:cNvSpPr txBox="1"/>
          <p:nvPr/>
        </p:nvSpPr>
        <p:spPr>
          <a:xfrm>
            <a:off x="858863" y="602355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09" name="ZoneTexte 108"/>
          <p:cNvSpPr txBox="1"/>
          <p:nvPr/>
        </p:nvSpPr>
        <p:spPr>
          <a:xfrm>
            <a:off x="875184" y="6386287"/>
            <a:ext cx="1216752" cy="553998"/>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Suppléant</a:t>
            </a:r>
          </a:p>
          <a:p>
            <a:pPr algn="ctr"/>
            <a:r>
              <a:rPr lang="fr-FR" sz="1000" dirty="0">
                <a:solidFill>
                  <a:srgbClr val="00B0F0"/>
                </a:solidFill>
                <a:latin typeface="Candara" panose="020E0502030303020204" pitchFamily="34" charset="0"/>
              </a:rPr>
              <a:t>n° de téléphone</a:t>
            </a:r>
          </a:p>
        </p:txBody>
      </p:sp>
      <p:sp>
        <p:nvSpPr>
          <p:cNvPr id="110" name="ZoneTexte 109"/>
          <p:cNvSpPr txBox="1"/>
          <p:nvPr/>
        </p:nvSpPr>
        <p:spPr>
          <a:xfrm>
            <a:off x="878440" y="7277851"/>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115" name="CustomShape 28"/>
          <p:cNvSpPr/>
          <p:nvPr/>
        </p:nvSpPr>
        <p:spPr>
          <a:xfrm>
            <a:off x="2427890" y="7555863"/>
            <a:ext cx="1199520" cy="2462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000" b="1" spc="-1" dirty="0">
                <a:solidFill>
                  <a:srgbClr val="FFFFFF"/>
                </a:solidFill>
                <a:latin typeface="Calibri"/>
              </a:rPr>
              <a:t>DIRECTION</a:t>
            </a:r>
            <a:endParaRPr lang="fr-FR" sz="1000" spc="-1" dirty="0">
              <a:solidFill>
                <a:srgbClr val="000000"/>
              </a:solidFill>
              <a:latin typeface="Arial"/>
            </a:endParaRPr>
          </a:p>
        </p:txBody>
      </p:sp>
      <p:sp>
        <p:nvSpPr>
          <p:cNvPr id="116" name="ZoneTexte 115"/>
          <p:cNvSpPr txBox="1"/>
          <p:nvPr/>
        </p:nvSpPr>
        <p:spPr>
          <a:xfrm>
            <a:off x="2410657" y="7931312"/>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cxnSp>
        <p:nvCxnSpPr>
          <p:cNvPr id="120" name="Line 38"/>
          <p:cNvCxnSpPr/>
          <p:nvPr/>
        </p:nvCxnSpPr>
        <p:spPr>
          <a:xfrm>
            <a:off x="3026468" y="8481859"/>
            <a:ext cx="15172" cy="411987"/>
          </a:xfrm>
          <a:prstGeom prst="straightConnector1">
            <a:avLst/>
          </a:prstGeom>
          <a:ln w="12600">
            <a:solidFill>
              <a:srgbClr val="006699"/>
            </a:solidFill>
            <a:round/>
            <a:tailEnd type="triangle" w="med" len="med"/>
          </a:ln>
        </p:spPr>
      </p:cxnSp>
      <p:sp>
        <p:nvSpPr>
          <p:cNvPr id="83" name="ZoneTexte 82"/>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16894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Organigramme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0886" y="129455"/>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avec les coordonnées personnelles et professionnelles des responsables de services</a:t>
            </a:r>
          </a:p>
          <a:p>
            <a:pPr algn="just"/>
            <a:endParaRPr lang="fr-FR" sz="1200" dirty="0">
              <a:solidFill>
                <a:srgbClr val="FF0000"/>
              </a:solidFill>
              <a:latin typeface="Candara" panose="020E0502030303020204" pitchFamily="34" charset="0"/>
            </a:endParaRPr>
          </a:p>
          <a:p>
            <a:pPr algn="just"/>
            <a:r>
              <a:rPr lang="fr-FR" sz="1200" dirty="0">
                <a:solidFill>
                  <a:srgbClr val="FF0000"/>
                </a:solidFill>
                <a:latin typeface="Candara" panose="020E0502030303020204" pitchFamily="34" charset="0"/>
              </a:rPr>
              <a:t>Adaptez l’organigramme à votre organisation.</a:t>
            </a:r>
          </a:p>
        </p:txBody>
      </p:sp>
      <p:sp>
        <p:nvSpPr>
          <p:cNvPr id="84" name="ZoneTexte 83"/>
          <p:cNvSpPr txBox="1"/>
          <p:nvPr/>
        </p:nvSpPr>
        <p:spPr>
          <a:xfrm>
            <a:off x="1292088" y="5318282"/>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et compléter votre organigramme</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7" y="2337836"/>
            <a:ext cx="6807053" cy="2503170"/>
          </a:xfrm>
          <a:prstGeom prst="rect">
            <a:avLst/>
          </a:prstGeom>
        </p:spPr>
      </p:pic>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00654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Mobilisation générale des moyens humains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Adaptez le logigramme à votre organisation.</a:t>
            </a:r>
          </a:p>
        </p:txBody>
      </p:sp>
      <p:sp>
        <p:nvSpPr>
          <p:cNvPr id="9" name="CustomShape 33"/>
          <p:cNvSpPr/>
          <p:nvPr/>
        </p:nvSpPr>
        <p:spPr>
          <a:xfrm>
            <a:off x="2184839" y="1556452"/>
            <a:ext cx="2066318" cy="1619885"/>
          </a:xfrm>
          <a:custGeom>
            <a:avLst/>
            <a:gdLst/>
            <a:ahLst/>
            <a:cxnLst/>
            <a:rect l="l" t="t" r="r" b="b"/>
            <a:pathLst>
              <a:path w="21494" h="21494">
                <a:moveTo>
                  <a:pt x="10901" y="5905"/>
                </a:moveTo>
                <a:lnTo>
                  <a:pt x="8458" y="2399"/>
                </a:lnTo>
                <a:lnTo>
                  <a:pt x="7417" y="6425"/>
                </a:lnTo>
                <a:lnTo>
                  <a:pt x="476" y="2399"/>
                </a:lnTo>
                <a:lnTo>
                  <a:pt x="4732" y="7722"/>
                </a:lnTo>
                <a:lnTo>
                  <a:pt x="106" y="8718"/>
                </a:lnTo>
                <a:lnTo>
                  <a:pt x="3828" y="11880"/>
                </a:lnTo>
                <a:lnTo>
                  <a:pt x="243" y="14689"/>
                </a:lnTo>
                <a:lnTo>
                  <a:pt x="5772" y="14041"/>
                </a:lnTo>
                <a:lnTo>
                  <a:pt x="4868" y="17719"/>
                </a:lnTo>
                <a:lnTo>
                  <a:pt x="7819" y="15730"/>
                </a:lnTo>
                <a:lnTo>
                  <a:pt x="8590" y="21600"/>
                </a:lnTo>
                <a:lnTo>
                  <a:pt x="10637" y="15038"/>
                </a:lnTo>
                <a:lnTo>
                  <a:pt x="13349" y="19840"/>
                </a:lnTo>
                <a:lnTo>
                  <a:pt x="14125" y="14561"/>
                </a:lnTo>
                <a:lnTo>
                  <a:pt x="18248" y="18195"/>
                </a:lnTo>
                <a:lnTo>
                  <a:pt x="16938" y="13044"/>
                </a:lnTo>
                <a:lnTo>
                  <a:pt x="21600" y="13393"/>
                </a:lnTo>
                <a:lnTo>
                  <a:pt x="17710" y="10579"/>
                </a:lnTo>
                <a:lnTo>
                  <a:pt x="21198" y="8242"/>
                </a:lnTo>
                <a:lnTo>
                  <a:pt x="16806" y="7417"/>
                </a:lnTo>
                <a:lnTo>
                  <a:pt x="18482" y="4560"/>
                </a:lnTo>
                <a:lnTo>
                  <a:pt x="14257" y="5429"/>
                </a:lnTo>
                <a:lnTo>
                  <a:pt x="14623" y="106"/>
                </a:lnTo>
                <a:lnTo>
                  <a:pt x="10901" y="5905"/>
                </a:lnTo>
                <a:close/>
              </a:path>
            </a:pathLst>
          </a:custGeom>
          <a:solidFill>
            <a:srgbClr val="FFC000"/>
          </a:solidFill>
          <a:ln>
            <a:noFill/>
          </a:ln>
        </p:spPr>
        <p:style>
          <a:lnRef idx="0">
            <a:scrgbClr r="0" g="0" b="0"/>
          </a:lnRef>
          <a:fillRef idx="0">
            <a:scrgbClr r="0" g="0" b="0"/>
          </a:fillRef>
          <a:effectRef idx="0">
            <a:scrgbClr r="0" g="0" b="0"/>
          </a:effectRef>
          <a:fontRef idx="minor"/>
        </p:style>
      </p:sp>
      <p:sp>
        <p:nvSpPr>
          <p:cNvPr id="10" name="CustomShape 34"/>
          <p:cNvSpPr/>
          <p:nvPr/>
        </p:nvSpPr>
        <p:spPr>
          <a:xfrm>
            <a:off x="2614863" y="2134516"/>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rgbClr val="FFFFFF"/>
                </a:solidFill>
                <a:latin typeface="Calibri"/>
              </a:rPr>
              <a:t>DÉCLENCHEMENT  DU PSBC</a:t>
            </a:r>
            <a:endParaRPr lang="fr-FR" sz="1200" spc="-1" dirty="0">
              <a:solidFill>
                <a:srgbClr val="000000"/>
              </a:solidFill>
              <a:latin typeface="Arial"/>
            </a:endParaRPr>
          </a:p>
        </p:txBody>
      </p:sp>
      <p:cxnSp>
        <p:nvCxnSpPr>
          <p:cNvPr id="4" name="Connecteur droit 3"/>
          <p:cNvCxnSpPr/>
          <p:nvPr/>
        </p:nvCxnSpPr>
        <p:spPr>
          <a:xfrm>
            <a:off x="3208421" y="2823409"/>
            <a:ext cx="9578" cy="4965356"/>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11" name="Organigramme : Processus 10"/>
          <p:cNvSpPr/>
          <p:nvPr/>
        </p:nvSpPr>
        <p:spPr>
          <a:xfrm>
            <a:off x="1283369" y="2967790"/>
            <a:ext cx="1331495" cy="513348"/>
          </a:xfrm>
          <a:prstGeom prst="flowChart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34"/>
          <p:cNvSpPr/>
          <p:nvPr/>
        </p:nvSpPr>
        <p:spPr>
          <a:xfrm>
            <a:off x="1250825" y="3008353"/>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latin typeface="Calibri"/>
              </a:rPr>
              <a:t>Sur temps de travail</a:t>
            </a:r>
            <a:endParaRPr lang="fr-FR" sz="1200" spc="-1" dirty="0">
              <a:latin typeface="Arial"/>
            </a:endParaRPr>
          </a:p>
        </p:txBody>
      </p:sp>
      <p:sp>
        <p:nvSpPr>
          <p:cNvPr id="15" name="Organigramme : Processus 14"/>
          <p:cNvSpPr/>
          <p:nvPr/>
        </p:nvSpPr>
        <p:spPr>
          <a:xfrm>
            <a:off x="3954379" y="2943728"/>
            <a:ext cx="1331495" cy="513348"/>
          </a:xfrm>
          <a:prstGeom prst="flowChart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34"/>
          <p:cNvSpPr/>
          <p:nvPr/>
        </p:nvSpPr>
        <p:spPr>
          <a:xfrm>
            <a:off x="3921837" y="2984292"/>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Hors temps de travail</a:t>
            </a:r>
            <a:endParaRPr lang="fr-FR" sz="1200" spc="-1" dirty="0">
              <a:solidFill>
                <a:schemeClr val="bg1"/>
              </a:solidFill>
              <a:latin typeface="Arial"/>
            </a:endParaRPr>
          </a:p>
        </p:txBody>
      </p:sp>
      <p:sp>
        <p:nvSpPr>
          <p:cNvPr id="17" name="Organigramme : Processus 16"/>
          <p:cNvSpPr/>
          <p:nvPr/>
        </p:nvSpPr>
        <p:spPr>
          <a:xfrm>
            <a:off x="3962401" y="3737810"/>
            <a:ext cx="1331495" cy="1556866"/>
          </a:xfrm>
          <a:prstGeom prst="flowChartProcess">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34"/>
          <p:cNvSpPr/>
          <p:nvPr/>
        </p:nvSpPr>
        <p:spPr>
          <a:xfrm>
            <a:off x="3929858" y="3778375"/>
            <a:ext cx="1427747"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Agents logés</a:t>
            </a:r>
            <a:endParaRPr lang="fr-FR" sz="1200" spc="-1" dirty="0">
              <a:solidFill>
                <a:schemeClr val="bg1"/>
              </a:solidFill>
              <a:latin typeface="Arial"/>
            </a:endParaRPr>
          </a:p>
        </p:txBody>
      </p:sp>
      <p:sp>
        <p:nvSpPr>
          <p:cNvPr id="19" name="ZoneTexte 18"/>
          <p:cNvSpPr txBox="1"/>
          <p:nvPr/>
        </p:nvSpPr>
        <p:spPr>
          <a:xfrm>
            <a:off x="4011750" y="4179829"/>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20" name="ZoneTexte 19"/>
          <p:cNvSpPr txBox="1"/>
          <p:nvPr/>
        </p:nvSpPr>
        <p:spPr>
          <a:xfrm>
            <a:off x="4042612" y="4620583"/>
            <a:ext cx="1216752" cy="400110"/>
          </a:xfrm>
          <a:prstGeom prst="rect">
            <a:avLst/>
          </a:prstGeom>
          <a:noFill/>
        </p:spPr>
        <p:txBody>
          <a:bodyPr wrap="square" rtlCol="0">
            <a:spAutoFit/>
          </a:bodyPr>
          <a:lstStyle/>
          <a:p>
            <a:pPr algn="ctr"/>
            <a:r>
              <a:rPr lang="fr-FR" sz="1000" dirty="0">
                <a:solidFill>
                  <a:srgbClr val="00B0F0"/>
                </a:solidFill>
                <a:latin typeface="Candara" panose="020E0502030303020204" pitchFamily="34" charset="0"/>
              </a:rPr>
              <a:t>Nom Prénom</a:t>
            </a:r>
          </a:p>
          <a:p>
            <a:pPr algn="ctr"/>
            <a:r>
              <a:rPr lang="fr-FR" sz="1000" dirty="0">
                <a:solidFill>
                  <a:srgbClr val="00B0F0"/>
                </a:solidFill>
                <a:latin typeface="Candara" panose="020E0502030303020204" pitchFamily="34" charset="0"/>
              </a:rPr>
              <a:t>n° de téléphone</a:t>
            </a:r>
          </a:p>
        </p:txBody>
      </p:sp>
      <p:sp>
        <p:nvSpPr>
          <p:cNvPr id="21" name="ZoneTexte 20"/>
          <p:cNvSpPr txBox="1"/>
          <p:nvPr/>
        </p:nvSpPr>
        <p:spPr>
          <a:xfrm>
            <a:off x="5357828" y="4010504"/>
            <a:ext cx="1242632" cy="1015663"/>
          </a:xfrm>
          <a:prstGeom prst="rect">
            <a:avLst/>
          </a:prstGeom>
          <a:noFill/>
        </p:spPr>
        <p:txBody>
          <a:bodyPr wrap="square" rtlCol="0">
            <a:spAutoFit/>
          </a:bodyPr>
          <a:lstStyle/>
          <a:p>
            <a:r>
              <a:rPr lang="fr-FR" sz="1200" dirty="0">
                <a:solidFill>
                  <a:srgbClr val="FF0000"/>
                </a:solidFill>
                <a:latin typeface="Candara" panose="020E0502030303020204" pitchFamily="34" charset="0"/>
              </a:rPr>
              <a:t>A compléter si vous êtes concernés, sinon supprimez cette case</a:t>
            </a:r>
          </a:p>
        </p:txBody>
      </p:sp>
      <p:sp>
        <p:nvSpPr>
          <p:cNvPr id="13" name="Ellipse 12"/>
          <p:cNvSpPr/>
          <p:nvPr/>
        </p:nvSpPr>
        <p:spPr>
          <a:xfrm>
            <a:off x="3625515" y="5710989"/>
            <a:ext cx="2197768" cy="2077776"/>
          </a:xfrm>
          <a:prstGeom prst="ellipse">
            <a:avLst/>
          </a:prstGeom>
          <a:solidFill>
            <a:srgbClr val="99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697832" y="5719010"/>
            <a:ext cx="2197768" cy="20777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ustomShape 34"/>
          <p:cNvSpPr/>
          <p:nvPr/>
        </p:nvSpPr>
        <p:spPr>
          <a:xfrm>
            <a:off x="834190" y="6044942"/>
            <a:ext cx="1966715"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Mobilisation de l’ensemble du personnel  :</a:t>
            </a:r>
            <a:endParaRPr lang="fr-FR" sz="1200" spc="-1" dirty="0">
              <a:solidFill>
                <a:schemeClr val="bg1"/>
              </a:solidFill>
              <a:latin typeface="Arial"/>
            </a:endParaRPr>
          </a:p>
        </p:txBody>
      </p:sp>
      <p:sp>
        <p:nvSpPr>
          <p:cNvPr id="26" name="CustomShape 34"/>
          <p:cNvSpPr/>
          <p:nvPr/>
        </p:nvSpPr>
        <p:spPr>
          <a:xfrm>
            <a:off x="874756" y="6648606"/>
            <a:ext cx="1926149"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228591" indent="-228591">
              <a:buAutoNum type="arabicParenR"/>
            </a:pPr>
            <a:r>
              <a:rPr lang="fr-FR" sz="1200" b="1" spc="-1" dirty="0">
                <a:solidFill>
                  <a:schemeClr val="bg1"/>
                </a:solidFill>
                <a:latin typeface="Calibri"/>
              </a:rPr>
              <a:t>Du site concerné</a:t>
            </a:r>
          </a:p>
          <a:p>
            <a:pPr marL="228591" indent="-228591">
              <a:buAutoNum type="arabicParenR"/>
            </a:pPr>
            <a:r>
              <a:rPr lang="fr-FR" sz="1200" b="1" spc="-1" dirty="0">
                <a:solidFill>
                  <a:schemeClr val="bg1"/>
                </a:solidFill>
                <a:latin typeface="Calibri"/>
              </a:rPr>
              <a:t>Des autres site (si musée multi-sites)</a:t>
            </a:r>
          </a:p>
          <a:p>
            <a:pPr marL="228591" indent="-228591">
              <a:buAutoNum type="arabicParenR"/>
            </a:pPr>
            <a:r>
              <a:rPr lang="fr-FR" sz="1200" b="1" spc="-1" dirty="0">
                <a:solidFill>
                  <a:schemeClr val="bg1"/>
                </a:solidFill>
                <a:latin typeface="Calibri"/>
              </a:rPr>
              <a:t>Des intervenants extérieurs</a:t>
            </a:r>
            <a:endParaRPr lang="fr-FR" sz="1200" spc="-1" dirty="0">
              <a:solidFill>
                <a:schemeClr val="bg1"/>
              </a:solidFill>
              <a:latin typeface="Arial"/>
            </a:endParaRPr>
          </a:p>
        </p:txBody>
      </p:sp>
      <p:sp>
        <p:nvSpPr>
          <p:cNvPr id="27" name="CustomShape 34"/>
          <p:cNvSpPr/>
          <p:nvPr/>
        </p:nvSpPr>
        <p:spPr>
          <a:xfrm>
            <a:off x="3757084" y="6065748"/>
            <a:ext cx="1966715" cy="68889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fr-FR" sz="1200" b="1" spc="-1" dirty="0">
                <a:solidFill>
                  <a:schemeClr val="bg1"/>
                </a:solidFill>
                <a:latin typeface="Calibri"/>
              </a:rPr>
              <a:t>Mobilisation du personnel volontaires</a:t>
            </a:r>
          </a:p>
          <a:p>
            <a:pPr algn="ctr">
              <a:lnSpc>
                <a:spcPct val="100000"/>
              </a:lnSpc>
            </a:pPr>
            <a:endParaRPr lang="fr-FR" sz="1200" b="1" spc="-1" dirty="0">
              <a:solidFill>
                <a:srgbClr val="FF0000"/>
              </a:solidFill>
              <a:latin typeface="Calibri"/>
            </a:endParaRPr>
          </a:p>
          <a:p>
            <a:pPr algn="ctr">
              <a:lnSpc>
                <a:spcPct val="100000"/>
              </a:lnSpc>
            </a:pPr>
            <a:r>
              <a:rPr lang="fr-FR" sz="1200" b="1" spc="-1" dirty="0">
                <a:solidFill>
                  <a:srgbClr val="FF0000"/>
                </a:solidFill>
                <a:latin typeface="Calibri"/>
              </a:rPr>
              <a:t>Chaîne d’appels</a:t>
            </a:r>
          </a:p>
          <a:p>
            <a:pPr algn="ctr">
              <a:lnSpc>
                <a:spcPct val="100000"/>
              </a:lnSpc>
            </a:pPr>
            <a:endParaRPr lang="fr-FR" sz="1200" spc="-1" dirty="0">
              <a:solidFill>
                <a:srgbClr val="FF0000"/>
              </a:solidFill>
              <a:latin typeface="Arial"/>
            </a:endParaRPr>
          </a:p>
        </p:txBody>
      </p:sp>
      <p:cxnSp>
        <p:nvCxnSpPr>
          <p:cNvPr id="23" name="Connecteur en angle 22"/>
          <p:cNvCxnSpPr/>
          <p:nvPr/>
        </p:nvCxnSpPr>
        <p:spPr>
          <a:xfrm rot="10800000" flipV="1">
            <a:off x="1749911" y="2366394"/>
            <a:ext cx="624321" cy="577334"/>
          </a:xfrm>
          <a:prstGeom prst="bentConnector3">
            <a:avLst>
              <a:gd name="adj1" fmla="val 1013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en angle 29"/>
          <p:cNvCxnSpPr>
            <a:endCxn id="15" idx="0"/>
          </p:cNvCxnSpPr>
          <p:nvPr/>
        </p:nvCxnSpPr>
        <p:spPr>
          <a:xfrm>
            <a:off x="4042612" y="2366394"/>
            <a:ext cx="577516" cy="5773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endCxn id="24" idx="0"/>
          </p:cNvCxnSpPr>
          <p:nvPr/>
        </p:nvCxnSpPr>
        <p:spPr>
          <a:xfrm>
            <a:off x="1749912" y="3481138"/>
            <a:ext cx="46804" cy="2237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stCxn id="15" idx="2"/>
            <a:endCxn id="17" idx="0"/>
          </p:cNvCxnSpPr>
          <p:nvPr/>
        </p:nvCxnSpPr>
        <p:spPr>
          <a:xfrm>
            <a:off x="4620127" y="3457076"/>
            <a:ext cx="8022" cy="280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a:off x="4628146" y="5263899"/>
            <a:ext cx="7563" cy="559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850231" y="6453556"/>
            <a:ext cx="2007282" cy="276999"/>
          </a:xfrm>
          <a:prstGeom prst="rect">
            <a:avLst/>
          </a:prstGeom>
          <a:noFill/>
        </p:spPr>
        <p:txBody>
          <a:bodyPr wrap="square" rtlCol="0">
            <a:spAutoFit/>
          </a:bodyPr>
          <a:lstStyle/>
          <a:p>
            <a:r>
              <a:rPr lang="fr-FR" sz="1200" dirty="0">
                <a:solidFill>
                  <a:srgbClr val="FF0000"/>
                </a:solidFill>
                <a:latin typeface="Candara" panose="020E0502030303020204" pitchFamily="34" charset="0"/>
              </a:rPr>
              <a:t>Chaîne d’appels + mails</a:t>
            </a:r>
          </a:p>
        </p:txBody>
      </p:sp>
      <p:sp>
        <p:nvSpPr>
          <p:cNvPr id="28" name="ZoneTexte 2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872590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des volontaires hors temps de travail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5" y="3429000"/>
          <a:ext cx="6104762" cy="3257288"/>
        </p:xfrm>
        <a:graphic>
          <a:graphicData uri="http://schemas.openxmlformats.org/drawingml/2006/table">
            <a:tbl>
              <a:tblPr firstRow="1" bandRow="1">
                <a:tableStyleId>{5940675A-B579-460E-94D1-54222C63F5DA}</a:tableStyleId>
              </a:tblPr>
              <a:tblGrid>
                <a:gridCol w="1347537">
                  <a:extLst>
                    <a:ext uri="{9D8B030D-6E8A-4147-A177-3AD203B41FA5}">
                      <a16:colId xmlns:a16="http://schemas.microsoft.com/office/drawing/2014/main" val="4198794859"/>
                    </a:ext>
                  </a:extLst>
                </a:gridCol>
                <a:gridCol w="946484">
                  <a:extLst>
                    <a:ext uri="{9D8B030D-6E8A-4147-A177-3AD203B41FA5}">
                      <a16:colId xmlns:a16="http://schemas.microsoft.com/office/drawing/2014/main" val="713566791"/>
                    </a:ext>
                  </a:extLst>
                </a:gridCol>
                <a:gridCol w="1155033">
                  <a:extLst>
                    <a:ext uri="{9D8B030D-6E8A-4147-A177-3AD203B41FA5}">
                      <a16:colId xmlns:a16="http://schemas.microsoft.com/office/drawing/2014/main" val="2019734784"/>
                    </a:ext>
                  </a:extLst>
                </a:gridCol>
                <a:gridCol w="1283369">
                  <a:extLst>
                    <a:ext uri="{9D8B030D-6E8A-4147-A177-3AD203B41FA5}">
                      <a16:colId xmlns:a16="http://schemas.microsoft.com/office/drawing/2014/main" val="1322444814"/>
                    </a:ext>
                  </a:extLst>
                </a:gridCol>
                <a:gridCol w="1372339">
                  <a:extLst>
                    <a:ext uri="{9D8B030D-6E8A-4147-A177-3AD203B41FA5}">
                      <a16:colId xmlns:a16="http://schemas.microsoft.com/office/drawing/2014/main" val="1233145879"/>
                    </a:ext>
                  </a:extLst>
                </a:gridCol>
              </a:tblGrid>
              <a:tr h="661415">
                <a:tc>
                  <a:txBody>
                    <a:bodyPr/>
                    <a:lstStyle/>
                    <a:p>
                      <a:r>
                        <a:rPr lang="fr-FR" sz="900" b="1" dirty="0" smtClean="0"/>
                        <a:t>NOM</a:t>
                      </a:r>
                      <a:endParaRPr lang="fr-FR" sz="900" b="1" dirty="0"/>
                    </a:p>
                  </a:txBody>
                  <a:tcPr marL="91441" marR="91441"/>
                </a:tc>
                <a:tc>
                  <a:txBody>
                    <a:bodyPr/>
                    <a:lstStyle/>
                    <a:p>
                      <a:r>
                        <a:rPr lang="fr-FR" sz="900" b="1" dirty="0" smtClean="0"/>
                        <a:t>PRENOM</a:t>
                      </a:r>
                      <a:endParaRPr lang="fr-FR" sz="900" b="1" dirty="0"/>
                    </a:p>
                  </a:txBody>
                  <a:tcPr marL="91441" marR="91441"/>
                </a:tc>
                <a:tc>
                  <a:txBody>
                    <a:bodyPr/>
                    <a:lstStyle/>
                    <a:p>
                      <a:r>
                        <a:rPr lang="fr-FR" sz="900" b="1" dirty="0" smtClean="0"/>
                        <a:t>TELEPHONE</a:t>
                      </a:r>
                      <a:endParaRPr lang="fr-FR" sz="900" b="1" dirty="0"/>
                    </a:p>
                  </a:txBody>
                  <a:tcPr marL="91441" marR="91441"/>
                </a:tc>
                <a:tc>
                  <a:txBody>
                    <a:bodyPr/>
                    <a:lstStyle/>
                    <a:p>
                      <a:r>
                        <a:rPr lang="fr-FR" sz="900" b="1" dirty="0" smtClean="0"/>
                        <a:t>CONDUCTEUR VEHICULE DE SERVICE</a:t>
                      </a:r>
                      <a:endParaRPr lang="fr-FR" sz="900" b="1" dirty="0"/>
                    </a:p>
                  </a:txBody>
                  <a:tcPr marL="91441" marR="91441"/>
                </a:tc>
                <a:tc>
                  <a:txBody>
                    <a:bodyPr/>
                    <a:lstStyle/>
                    <a:p>
                      <a:r>
                        <a:rPr lang="fr-FR" sz="900" b="1" dirty="0" smtClean="0"/>
                        <a:t>SPECIALITE (conservation,</a:t>
                      </a:r>
                      <a:r>
                        <a:rPr lang="fr-FR" sz="900" b="1" baseline="0" dirty="0" smtClean="0"/>
                        <a:t> restauration, administration, etc.)</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06.XXXXX</a:t>
                      </a:r>
                      <a:endParaRPr lang="fr-FR" sz="900" dirty="0">
                        <a:solidFill>
                          <a:srgbClr val="00B0F0"/>
                        </a:solidFill>
                      </a:endParaRPr>
                    </a:p>
                  </a:txBody>
                  <a:tcPr marL="91441" marR="91441"/>
                </a:tc>
                <a:tc>
                  <a:txBody>
                    <a:bodyPr/>
                    <a:lstStyle/>
                    <a:p>
                      <a:r>
                        <a:rPr lang="fr-FR" sz="900" dirty="0" smtClean="0">
                          <a:solidFill>
                            <a:srgbClr val="00B0F0"/>
                          </a:solidFill>
                        </a:rPr>
                        <a:t>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des volontaires</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46934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des intervenants extérieurs</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6" y="1343530"/>
          <a:ext cx="6104761" cy="4487416"/>
        </p:xfrm>
        <a:graphic>
          <a:graphicData uri="http://schemas.openxmlformats.org/drawingml/2006/table">
            <a:tbl>
              <a:tblPr firstRow="1" bandRow="1">
                <a:tableStyleId>{5940675A-B579-460E-94D1-54222C63F5DA}</a:tableStyleId>
              </a:tblPr>
              <a:tblGrid>
                <a:gridCol w="1347537">
                  <a:extLst>
                    <a:ext uri="{9D8B030D-6E8A-4147-A177-3AD203B41FA5}">
                      <a16:colId xmlns:a16="http://schemas.microsoft.com/office/drawing/2014/main" val="4198794859"/>
                    </a:ext>
                  </a:extLst>
                </a:gridCol>
                <a:gridCol w="946484">
                  <a:extLst>
                    <a:ext uri="{9D8B030D-6E8A-4147-A177-3AD203B41FA5}">
                      <a16:colId xmlns:a16="http://schemas.microsoft.com/office/drawing/2014/main" val="713566791"/>
                    </a:ext>
                  </a:extLst>
                </a:gridCol>
                <a:gridCol w="1155033">
                  <a:extLst>
                    <a:ext uri="{9D8B030D-6E8A-4147-A177-3AD203B41FA5}">
                      <a16:colId xmlns:a16="http://schemas.microsoft.com/office/drawing/2014/main" val="2019734784"/>
                    </a:ext>
                  </a:extLst>
                </a:gridCol>
                <a:gridCol w="994610">
                  <a:extLst>
                    <a:ext uri="{9D8B030D-6E8A-4147-A177-3AD203B41FA5}">
                      <a16:colId xmlns:a16="http://schemas.microsoft.com/office/drawing/2014/main" val="1322444814"/>
                    </a:ext>
                  </a:extLst>
                </a:gridCol>
                <a:gridCol w="1661097">
                  <a:extLst>
                    <a:ext uri="{9D8B030D-6E8A-4147-A177-3AD203B41FA5}">
                      <a16:colId xmlns:a16="http://schemas.microsoft.com/office/drawing/2014/main" val="1233145879"/>
                    </a:ext>
                  </a:extLst>
                </a:gridCol>
              </a:tblGrid>
              <a:tr h="946404">
                <a:tc>
                  <a:txBody>
                    <a:bodyPr/>
                    <a:lstStyle/>
                    <a:p>
                      <a:r>
                        <a:rPr lang="fr-FR" sz="900" b="1" dirty="0" smtClean="0"/>
                        <a:t>TUTELLE</a:t>
                      </a:r>
                    </a:p>
                    <a:p>
                      <a:r>
                        <a:rPr lang="fr-FR" sz="900" b="1" dirty="0" smtClean="0"/>
                        <a:t>(Direction des affaires culturelles, Président</a:t>
                      </a:r>
                      <a:r>
                        <a:rPr lang="fr-FR" sz="900" b="1" baseline="0" dirty="0" smtClean="0"/>
                        <a:t> association, etc.)</a:t>
                      </a:r>
                      <a:endParaRPr lang="fr-FR" sz="900" b="1"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Informez de la situation</a:t>
                      </a:r>
                    </a:p>
                    <a:p>
                      <a:pPr marL="0" indent="0">
                        <a:buFontTx/>
                        <a:buNone/>
                      </a:pPr>
                      <a:r>
                        <a:rPr lang="fr-FR" sz="900" b="0" baseline="0" dirty="0" smtClean="0"/>
                        <a:t>- Demandez de l’aide en terme de moyens (matériel, mise à disposition d’espaces,,</a:t>
                      </a:r>
                      <a:r>
                        <a:rPr lang="fr-FR" sz="900" b="0" baseline="0" dirty="0" err="1" smtClean="0"/>
                        <a:t>etc</a:t>
                      </a:r>
                      <a:r>
                        <a:rPr lang="fr-FR" sz="900" b="0" baseline="0" dirty="0" smtClean="0"/>
                        <a:t>.)</a:t>
                      </a:r>
                    </a:p>
                    <a:p>
                      <a:pPr marL="285750" indent="-285750">
                        <a:buFontTx/>
                        <a:buChar char="-"/>
                      </a:pPr>
                      <a:endParaRPr lang="fr-FR" sz="900" b="0" dirty="0"/>
                    </a:p>
                  </a:txBody>
                  <a:tcPr marL="91441" marR="91441"/>
                </a:tc>
                <a:extLst>
                  <a:ext uri="{0D108BD9-81ED-4DB2-BD59-A6C34878D82A}">
                    <a16:rowId xmlns:a16="http://schemas.microsoft.com/office/drawing/2014/main" val="3471515637"/>
                  </a:ext>
                </a:extLst>
              </a:tr>
              <a:tr h="376428">
                <a:tc>
                  <a:txBody>
                    <a:bodyPr/>
                    <a:lstStyle/>
                    <a:p>
                      <a:r>
                        <a:rPr lang="fr-FR" sz="900" b="1" dirty="0" smtClean="0">
                          <a:solidFill>
                            <a:schemeClr val="tx1"/>
                          </a:solidFill>
                        </a:rPr>
                        <a:t>DRAC – Conseiller musée</a:t>
                      </a:r>
                      <a:endParaRPr lang="fr-FR" sz="900" b="1" dirty="0">
                        <a:solidFill>
                          <a:schemeClr val="tx1"/>
                        </a:solidFill>
                      </a:endParaRPr>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Informez de la situation</a:t>
                      </a:r>
                    </a:p>
                  </a:txBody>
                  <a:tcPr marL="91441" marR="91441"/>
                </a:tc>
                <a:extLst>
                  <a:ext uri="{0D108BD9-81ED-4DB2-BD59-A6C34878D82A}">
                    <a16:rowId xmlns:a16="http://schemas.microsoft.com/office/drawing/2014/main" val="1462696928"/>
                  </a:ext>
                </a:extLst>
              </a:tr>
              <a:tr h="518922">
                <a:tc>
                  <a:txBody>
                    <a:bodyPr/>
                    <a:lstStyle/>
                    <a:p>
                      <a:r>
                        <a:rPr lang="fr-FR" sz="900" b="1" dirty="0" smtClean="0"/>
                        <a:t>C2RMF (Département conservation préventive) / CICRP</a:t>
                      </a:r>
                      <a:endParaRPr lang="fr-FR" sz="900" b="1"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Demandez une aide de premier conseil</a:t>
                      </a:r>
                    </a:p>
                  </a:txBody>
                  <a:tcPr marL="91441" marR="91441"/>
                </a:tc>
                <a:extLst>
                  <a:ext uri="{0D108BD9-81ED-4DB2-BD59-A6C34878D82A}">
                    <a16:rowId xmlns:a16="http://schemas.microsoft.com/office/drawing/2014/main" val="1504734199"/>
                  </a:ext>
                </a:extLst>
              </a:tr>
              <a:tr h="376428">
                <a:tc>
                  <a:txBody>
                    <a:bodyPr/>
                    <a:lstStyle/>
                    <a:p>
                      <a:r>
                        <a:rPr lang="fr-FR" sz="900" b="1" dirty="0" smtClean="0"/>
                        <a:t>RESTAURATEUR</a:t>
                      </a:r>
                    </a:p>
                    <a:p>
                      <a:r>
                        <a:rPr lang="fr-FR" sz="900" b="0" dirty="0" smtClean="0">
                          <a:solidFill>
                            <a:srgbClr val="00B0F0"/>
                          </a:solidFill>
                        </a:rPr>
                        <a:t>Précisez</a:t>
                      </a:r>
                      <a:r>
                        <a:rPr lang="fr-FR" sz="900" b="0" baseline="0" dirty="0" smtClean="0">
                          <a:solidFill>
                            <a:srgbClr val="00B0F0"/>
                          </a:solidFill>
                        </a:rPr>
                        <a:t> sa spécialité</a:t>
                      </a:r>
                      <a:endParaRPr lang="fr-FR" sz="900" b="0" dirty="0">
                        <a:solidFill>
                          <a:srgbClr val="00B0F0"/>
                        </a:solidFill>
                      </a:endParaRPr>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pPr marL="0" indent="0">
                        <a:buFontTx/>
                        <a:buNone/>
                      </a:pPr>
                      <a:r>
                        <a:rPr lang="fr-FR" sz="900" b="0" baseline="0" dirty="0" smtClean="0"/>
                        <a:t>- Assistance pour les premiers traitements et constats d’état</a:t>
                      </a:r>
                    </a:p>
                  </a:txBody>
                  <a:tcPr marL="91441" marR="91441"/>
                </a:tc>
                <a:extLst>
                  <a:ext uri="{0D108BD9-81ED-4DB2-BD59-A6C34878D82A}">
                    <a16:rowId xmlns:a16="http://schemas.microsoft.com/office/drawing/2014/main" val="1816117815"/>
                  </a:ext>
                </a:extLst>
              </a:tr>
              <a:tr h="518922">
                <a:tc>
                  <a:txBody>
                    <a:bodyPr/>
                    <a:lstStyle/>
                    <a:p>
                      <a:r>
                        <a:rPr lang="fr-FR" sz="900" b="1" dirty="0" smtClean="0"/>
                        <a:t>COMITE FRANCAIS DU BOUCLIER BLEU</a:t>
                      </a:r>
                      <a:endParaRPr lang="fr-FR" sz="900" b="1" dirty="0"/>
                    </a:p>
                  </a:txBody>
                  <a:tcPr marL="91441" marR="91441"/>
                </a:tc>
                <a:tc>
                  <a:txBody>
                    <a:bodyPr/>
                    <a:lstStyle/>
                    <a:p>
                      <a:endParaRPr lang="fr-FR" sz="900" dirty="0"/>
                    </a:p>
                  </a:txBody>
                  <a:tcPr marL="91441" marR="91441"/>
                </a:tc>
                <a:tc>
                  <a:txBody>
                    <a:bodyPr/>
                    <a:lstStyle/>
                    <a:p>
                      <a:endParaRPr lang="fr-FR" sz="900"/>
                    </a:p>
                  </a:txBody>
                  <a:tcPr marL="91441" marR="91441"/>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900" b="1" dirty="0" smtClean="0">
                          <a:solidFill>
                            <a:srgbClr val="00B0F0"/>
                          </a:solidFill>
                        </a:rPr>
                        <a:t>09 80 80 15 15</a:t>
                      </a:r>
                    </a:p>
                    <a:p>
                      <a:endParaRPr lang="fr-FR" sz="900" dirty="0"/>
                    </a:p>
                  </a:txBody>
                  <a:tcPr marL="91441" marR="91441"/>
                </a:tc>
                <a:tc>
                  <a:txBody>
                    <a:bodyPr/>
                    <a:lstStyle/>
                    <a:p>
                      <a:r>
                        <a:rPr lang="fr-FR" sz="900" dirty="0" smtClean="0"/>
                        <a:t>- Conseils</a:t>
                      </a:r>
                      <a:r>
                        <a:rPr lang="fr-FR" sz="900" baseline="0" dirty="0" smtClean="0"/>
                        <a:t> et éventuellement mise à disposition de volontaires</a:t>
                      </a:r>
                      <a:endParaRPr lang="fr-FR" sz="900" dirty="0"/>
                    </a:p>
                  </a:txBody>
                  <a:tcPr marL="91441" marR="91441"/>
                </a:tc>
                <a:extLst>
                  <a:ext uri="{0D108BD9-81ED-4DB2-BD59-A6C34878D82A}">
                    <a16:rowId xmlns:a16="http://schemas.microsoft.com/office/drawing/2014/main" val="4210373725"/>
                  </a:ext>
                </a:extLst>
              </a:tr>
              <a:tr h="661415">
                <a:tc>
                  <a:txBody>
                    <a:bodyPr/>
                    <a:lstStyle/>
                    <a:p>
                      <a:r>
                        <a:rPr lang="fr-FR" sz="900" b="1" dirty="0" smtClean="0"/>
                        <a:t>BENEVOLES</a:t>
                      </a:r>
                    </a:p>
                    <a:p>
                      <a:r>
                        <a:rPr lang="fr-FR" sz="900" dirty="0" smtClean="0"/>
                        <a:t>(Amis</a:t>
                      </a:r>
                      <a:r>
                        <a:rPr lang="fr-FR" sz="900" baseline="0" dirty="0" smtClean="0"/>
                        <a:t> des musées, etc.)</a:t>
                      </a:r>
                      <a:endParaRPr lang="fr-FR" sz="900" dirty="0"/>
                    </a:p>
                  </a:txBody>
                  <a:tcPr marL="91441" marR="91441"/>
                </a:tc>
                <a:tc>
                  <a:txBody>
                    <a:bodyPr/>
                    <a:lstStyle/>
                    <a:p>
                      <a:r>
                        <a:rPr lang="fr-FR" sz="900" b="0" dirty="0" smtClean="0">
                          <a:solidFill>
                            <a:srgbClr val="00B0F0"/>
                          </a:solidFill>
                        </a:rPr>
                        <a:t>NOM</a:t>
                      </a:r>
                      <a:endParaRPr lang="fr-FR" sz="900" b="0" dirty="0">
                        <a:solidFill>
                          <a:srgbClr val="00B0F0"/>
                        </a:solidFill>
                      </a:endParaRPr>
                    </a:p>
                  </a:txBody>
                  <a:tcPr marL="91441" marR="91441"/>
                </a:tc>
                <a:tc>
                  <a:txBody>
                    <a:bodyPr/>
                    <a:lstStyle/>
                    <a:p>
                      <a:r>
                        <a:rPr lang="fr-FR" sz="900" b="0" dirty="0" smtClean="0">
                          <a:solidFill>
                            <a:srgbClr val="00B0F0"/>
                          </a:solidFill>
                        </a:rPr>
                        <a:t>PRENOM</a:t>
                      </a:r>
                      <a:endParaRPr lang="fr-FR" sz="900" b="0" dirty="0">
                        <a:solidFill>
                          <a:srgbClr val="00B0F0"/>
                        </a:solidFill>
                      </a:endParaRPr>
                    </a:p>
                  </a:txBody>
                  <a:tcPr marL="91441" marR="91441"/>
                </a:tc>
                <a:tc>
                  <a:txBody>
                    <a:bodyPr/>
                    <a:lstStyle/>
                    <a:p>
                      <a:r>
                        <a:rPr lang="fr-FR" sz="900" b="0" dirty="0" smtClean="0">
                          <a:solidFill>
                            <a:srgbClr val="00B0F0"/>
                          </a:solidFill>
                        </a:rPr>
                        <a:t>CONTACT</a:t>
                      </a:r>
                      <a:endParaRPr lang="fr-FR" sz="900" b="0" dirty="0">
                        <a:solidFill>
                          <a:srgbClr val="00B0F0"/>
                        </a:solidFill>
                      </a:endParaRPr>
                    </a:p>
                  </a:txBody>
                  <a:tcPr marL="91441" marR="91441"/>
                </a:tc>
                <a:tc>
                  <a:txBody>
                    <a:bodyPr/>
                    <a:lstStyle/>
                    <a:p>
                      <a:r>
                        <a:rPr lang="fr-FR" sz="900" dirty="0" smtClean="0"/>
                        <a:t>- Demandez une aide pour vous</a:t>
                      </a:r>
                      <a:r>
                        <a:rPr lang="fr-FR" sz="900" baseline="0" dirty="0" smtClean="0"/>
                        <a:t> assister dans les commandes de matériel par exemple</a:t>
                      </a:r>
                      <a:endParaRPr lang="fr-FR" sz="900" dirty="0"/>
                    </a:p>
                  </a:txBody>
                  <a:tcPr marL="91441" marR="91441"/>
                </a:tc>
                <a:extLst>
                  <a:ext uri="{0D108BD9-81ED-4DB2-BD59-A6C34878D82A}">
                    <a16:rowId xmlns:a16="http://schemas.microsoft.com/office/drawing/2014/main" val="1730557814"/>
                  </a:ext>
                </a:extLst>
              </a:tr>
              <a:tr h="1088897">
                <a:tc>
                  <a:txBody>
                    <a:bodyPr/>
                    <a:lstStyle/>
                    <a:p>
                      <a:r>
                        <a:rPr lang="fr-FR" sz="900" dirty="0" smtClean="0"/>
                        <a:t>PRESTATAIRES</a:t>
                      </a:r>
                      <a:r>
                        <a:rPr lang="fr-FR" sz="900" baseline="0" dirty="0" smtClean="0"/>
                        <a:t> SPECIALISES</a:t>
                      </a:r>
                    </a:p>
                    <a:p>
                      <a:r>
                        <a:rPr lang="fr-FR" sz="900" baseline="0" dirty="0" smtClean="0"/>
                        <a:t>( matériel de déshumidification, de contrôle environnemental, de location d’espaces, etc.)</a:t>
                      </a:r>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4039697352"/>
                  </a:ext>
                </a:extLst>
              </a:tr>
            </a:tbl>
          </a:graphicData>
        </a:graphic>
      </p:graphicFrame>
      <p:sp>
        <p:nvSpPr>
          <p:cNvPr id="32" name="ZoneTexte 31"/>
          <p:cNvSpPr txBox="1"/>
          <p:nvPr/>
        </p:nvSpPr>
        <p:spPr>
          <a:xfrm>
            <a:off x="60886" y="129454"/>
            <a:ext cx="3378053" cy="461665"/>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des intervenants extérieurs</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333553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Liste du matériel</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nvPr>
        </p:nvGraphicFramePr>
        <p:xfrm>
          <a:off x="497306" y="3429001"/>
          <a:ext cx="5983707" cy="2966712"/>
        </p:xfrm>
        <a:graphic>
          <a:graphicData uri="http://schemas.openxmlformats.org/drawingml/2006/table">
            <a:tbl>
              <a:tblPr firstRow="1" bandRow="1">
                <a:tableStyleId>{5940675A-B579-460E-94D1-54222C63F5DA}</a:tableStyleId>
              </a:tblPr>
              <a:tblGrid>
                <a:gridCol w="1825538">
                  <a:extLst>
                    <a:ext uri="{9D8B030D-6E8A-4147-A177-3AD203B41FA5}">
                      <a16:colId xmlns:a16="http://schemas.microsoft.com/office/drawing/2014/main" val="4198794859"/>
                    </a:ext>
                  </a:extLst>
                </a:gridCol>
                <a:gridCol w="1735811">
                  <a:extLst>
                    <a:ext uri="{9D8B030D-6E8A-4147-A177-3AD203B41FA5}">
                      <a16:colId xmlns:a16="http://schemas.microsoft.com/office/drawing/2014/main" val="713566791"/>
                    </a:ext>
                  </a:extLst>
                </a:gridCol>
                <a:gridCol w="1155031">
                  <a:extLst>
                    <a:ext uri="{9D8B030D-6E8A-4147-A177-3AD203B41FA5}">
                      <a16:colId xmlns:a16="http://schemas.microsoft.com/office/drawing/2014/main" val="2019734784"/>
                    </a:ext>
                  </a:extLst>
                </a:gridCol>
                <a:gridCol w="1267327">
                  <a:extLst>
                    <a:ext uri="{9D8B030D-6E8A-4147-A177-3AD203B41FA5}">
                      <a16:colId xmlns:a16="http://schemas.microsoft.com/office/drawing/2014/main" val="1322444814"/>
                    </a:ext>
                  </a:extLst>
                </a:gridCol>
              </a:tblGrid>
              <a:tr h="370839">
                <a:tc>
                  <a:txBody>
                    <a:bodyPr/>
                    <a:lstStyle/>
                    <a:p>
                      <a:r>
                        <a:rPr lang="fr-FR" sz="900" b="1" dirty="0" smtClean="0"/>
                        <a:t>DENOMINATION</a:t>
                      </a:r>
                      <a:endParaRPr lang="fr-FR" sz="900" b="1" dirty="0"/>
                    </a:p>
                  </a:txBody>
                  <a:tcPr marL="91441" marR="91441"/>
                </a:tc>
                <a:tc>
                  <a:txBody>
                    <a:bodyPr/>
                    <a:lstStyle/>
                    <a:p>
                      <a:r>
                        <a:rPr lang="fr-FR" sz="900" b="1" dirty="0" smtClean="0"/>
                        <a:t>ACCESSOIRE</a:t>
                      </a:r>
                      <a:endParaRPr lang="fr-FR" sz="900" b="1" dirty="0"/>
                    </a:p>
                  </a:txBody>
                  <a:tcPr marL="91441" marR="91441"/>
                </a:tc>
                <a:tc>
                  <a:txBody>
                    <a:bodyPr/>
                    <a:lstStyle/>
                    <a:p>
                      <a:r>
                        <a:rPr lang="fr-FR" sz="900" b="1" dirty="0" smtClean="0"/>
                        <a:t>QUANTITE</a:t>
                      </a:r>
                      <a:endParaRPr lang="fr-FR" sz="900" b="1" dirty="0"/>
                    </a:p>
                  </a:txBody>
                  <a:tcPr marL="91441" marR="91441"/>
                </a:tc>
                <a:tc>
                  <a:txBody>
                    <a:bodyPr/>
                    <a:lstStyle/>
                    <a:p>
                      <a:r>
                        <a:rPr lang="fr-FR" sz="900" b="1" dirty="0" smtClean="0"/>
                        <a:t>LOCALISATION</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XXXXXX</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276999"/>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du matériel</a:t>
            </a: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188343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4591878" y="198782"/>
            <a:ext cx="2010189" cy="735495"/>
          </a:xfrm>
        </p:spPr>
        <p:txBody>
          <a:bodyPr>
            <a:normAutofit fontScale="90000"/>
          </a:bodyPr>
          <a:lstStyle/>
          <a:p>
            <a:pPr algn="r"/>
            <a:r>
              <a:rPr lang="fr-FR" sz="2000" dirty="0">
                <a:latin typeface="Candara" panose="020E0502030303020204" pitchFamily="34" charset="0"/>
              </a:rPr>
              <a:t>Liste </a:t>
            </a:r>
            <a:r>
              <a:rPr lang="fr-FR" sz="2000" dirty="0" smtClean="0">
                <a:latin typeface="Candara" panose="020E0502030303020204" pitchFamily="34" charset="0"/>
              </a:rPr>
              <a:t>des espaces de repli et de traitements</a:t>
            </a:r>
            <a:endParaRPr lang="fr-FR" sz="2000" dirty="0">
              <a:latin typeface="Candara" panose="020E0502030303020204" pitchFamily="34" charset="0"/>
            </a:endParaRP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ext uri="{D42A27DB-BD31-4B8C-83A1-F6EECF244321}">
                <p14:modId xmlns:p14="http://schemas.microsoft.com/office/powerpoint/2010/main" val="1771764100"/>
              </p:ext>
            </p:extLst>
          </p:nvPr>
        </p:nvGraphicFramePr>
        <p:xfrm>
          <a:off x="618360" y="1416584"/>
          <a:ext cx="5983707" cy="2966712"/>
        </p:xfrm>
        <a:graphic>
          <a:graphicData uri="http://schemas.openxmlformats.org/drawingml/2006/table">
            <a:tbl>
              <a:tblPr firstRow="1" bandRow="1">
                <a:tableStyleId>{5940675A-B579-460E-94D1-54222C63F5DA}</a:tableStyleId>
              </a:tblPr>
              <a:tblGrid>
                <a:gridCol w="1825538">
                  <a:extLst>
                    <a:ext uri="{9D8B030D-6E8A-4147-A177-3AD203B41FA5}">
                      <a16:colId xmlns:a16="http://schemas.microsoft.com/office/drawing/2014/main" val="4198794859"/>
                    </a:ext>
                  </a:extLst>
                </a:gridCol>
                <a:gridCol w="1735811">
                  <a:extLst>
                    <a:ext uri="{9D8B030D-6E8A-4147-A177-3AD203B41FA5}">
                      <a16:colId xmlns:a16="http://schemas.microsoft.com/office/drawing/2014/main" val="713566791"/>
                    </a:ext>
                  </a:extLst>
                </a:gridCol>
                <a:gridCol w="1155031">
                  <a:extLst>
                    <a:ext uri="{9D8B030D-6E8A-4147-A177-3AD203B41FA5}">
                      <a16:colId xmlns:a16="http://schemas.microsoft.com/office/drawing/2014/main" val="2019734784"/>
                    </a:ext>
                  </a:extLst>
                </a:gridCol>
                <a:gridCol w="1267327">
                  <a:extLst>
                    <a:ext uri="{9D8B030D-6E8A-4147-A177-3AD203B41FA5}">
                      <a16:colId xmlns:a16="http://schemas.microsoft.com/office/drawing/2014/main" val="1322444814"/>
                    </a:ext>
                  </a:extLst>
                </a:gridCol>
              </a:tblGrid>
              <a:tr h="370839">
                <a:tc>
                  <a:txBody>
                    <a:bodyPr/>
                    <a:lstStyle/>
                    <a:p>
                      <a:r>
                        <a:rPr lang="fr-FR" sz="900" b="1" dirty="0" smtClean="0"/>
                        <a:t>NOM</a:t>
                      </a:r>
                      <a:r>
                        <a:rPr lang="fr-FR" sz="900" b="1" baseline="0" dirty="0" smtClean="0"/>
                        <a:t> DE LA ZONE DE REPLI</a:t>
                      </a:r>
                      <a:endParaRPr lang="fr-FR" sz="900" b="1" dirty="0"/>
                    </a:p>
                  </a:txBody>
                  <a:tcPr marL="91441" marR="91441"/>
                </a:tc>
                <a:tc>
                  <a:txBody>
                    <a:bodyPr/>
                    <a:lstStyle/>
                    <a:p>
                      <a:r>
                        <a:rPr lang="fr-FR" sz="900" b="1" dirty="0" smtClean="0"/>
                        <a:t>LOCALISATION</a:t>
                      </a:r>
                      <a:endParaRPr lang="fr-FR" sz="900" b="1" dirty="0"/>
                    </a:p>
                  </a:txBody>
                  <a:tcPr marL="91441" marR="91441"/>
                </a:tc>
                <a:tc>
                  <a:txBody>
                    <a:bodyPr/>
                    <a:lstStyle/>
                    <a:p>
                      <a:r>
                        <a:rPr lang="fr-FR" sz="900" b="1" dirty="0" smtClean="0"/>
                        <a:t>PRECAUTION</a:t>
                      </a:r>
                      <a:r>
                        <a:rPr lang="fr-FR" sz="900" b="1" baseline="0" dirty="0" smtClean="0"/>
                        <a:t>S PARTICULI7RES</a:t>
                      </a:r>
                      <a:endParaRPr lang="fr-FR" sz="900" b="1" dirty="0"/>
                    </a:p>
                  </a:txBody>
                  <a:tcPr marL="91441" marR="91441"/>
                </a:tc>
                <a:tc>
                  <a:txBody>
                    <a:bodyPr/>
                    <a:lstStyle/>
                    <a:p>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r>
                        <a:rPr lang="fr-FR" sz="900" dirty="0" smtClean="0">
                          <a:solidFill>
                            <a:srgbClr val="00B0F0"/>
                          </a:solidFill>
                        </a:rPr>
                        <a:t>XXXXX</a:t>
                      </a:r>
                      <a:endParaRPr lang="fr-FR" sz="900" dirty="0">
                        <a:solidFill>
                          <a:srgbClr val="00B0F0"/>
                        </a:solidFill>
                      </a:endParaRPr>
                    </a:p>
                  </a:txBody>
                  <a:tcPr marL="91441" marR="91441"/>
                </a:tc>
                <a:tc>
                  <a:txBody>
                    <a:bodyPr/>
                    <a:lstStyle/>
                    <a:p>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
        <p:nvSpPr>
          <p:cNvPr id="32" name="ZoneTexte 31"/>
          <p:cNvSpPr txBox="1"/>
          <p:nvPr/>
        </p:nvSpPr>
        <p:spPr>
          <a:xfrm>
            <a:off x="60886" y="129454"/>
            <a:ext cx="3378053" cy="461665"/>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Complétez et adaptez le tableau </a:t>
            </a:r>
            <a:r>
              <a:rPr lang="fr-FR" sz="1200" dirty="0" smtClean="0">
                <a:solidFill>
                  <a:srgbClr val="FF0000"/>
                </a:solidFill>
                <a:latin typeface="Candara" panose="020E0502030303020204" pitchFamily="34" charset="0"/>
              </a:rPr>
              <a:t>des espaces de repli / espaces de traitement</a:t>
            </a:r>
            <a:endParaRPr lang="fr-FR" sz="1200" dirty="0">
              <a:solidFill>
                <a:srgbClr val="FF0000"/>
              </a:solidFill>
              <a:latin typeface="Candara" panose="020E0502030303020204" pitchFamily="34" charset="0"/>
            </a:endParaRPr>
          </a:p>
        </p:txBody>
      </p:sp>
      <p:sp>
        <p:nvSpPr>
          <p:cNvPr id="7" name="ZoneTexte 6"/>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graphicFrame>
        <p:nvGraphicFramePr>
          <p:cNvPr id="9" name="Tableau 8"/>
          <p:cNvGraphicFramePr>
            <a:graphicFrameLocks noGrp="1"/>
          </p:cNvGraphicFramePr>
          <p:nvPr>
            <p:extLst>
              <p:ext uri="{D42A27DB-BD31-4B8C-83A1-F6EECF244321}">
                <p14:modId xmlns:p14="http://schemas.microsoft.com/office/powerpoint/2010/main" val="2955935302"/>
              </p:ext>
            </p:extLst>
          </p:nvPr>
        </p:nvGraphicFramePr>
        <p:xfrm>
          <a:off x="618359" y="4726453"/>
          <a:ext cx="5983707" cy="3098793"/>
        </p:xfrm>
        <a:graphic>
          <a:graphicData uri="http://schemas.openxmlformats.org/drawingml/2006/table">
            <a:tbl>
              <a:tblPr firstRow="1" bandRow="1">
                <a:tableStyleId>{5940675A-B579-460E-94D1-54222C63F5DA}</a:tableStyleId>
              </a:tblPr>
              <a:tblGrid>
                <a:gridCol w="1506473">
                  <a:extLst>
                    <a:ext uri="{9D8B030D-6E8A-4147-A177-3AD203B41FA5}">
                      <a16:colId xmlns:a16="http://schemas.microsoft.com/office/drawing/2014/main" val="4198794859"/>
                    </a:ext>
                  </a:extLst>
                </a:gridCol>
                <a:gridCol w="1432428">
                  <a:extLst>
                    <a:ext uri="{9D8B030D-6E8A-4147-A177-3AD203B41FA5}">
                      <a16:colId xmlns:a16="http://schemas.microsoft.com/office/drawing/2014/main" val="713566791"/>
                    </a:ext>
                  </a:extLst>
                </a:gridCol>
                <a:gridCol w="953156">
                  <a:extLst>
                    <a:ext uri="{9D8B030D-6E8A-4147-A177-3AD203B41FA5}">
                      <a16:colId xmlns:a16="http://schemas.microsoft.com/office/drawing/2014/main" val="2019734784"/>
                    </a:ext>
                  </a:extLst>
                </a:gridCol>
                <a:gridCol w="1045825">
                  <a:extLst>
                    <a:ext uri="{9D8B030D-6E8A-4147-A177-3AD203B41FA5}">
                      <a16:colId xmlns:a16="http://schemas.microsoft.com/office/drawing/2014/main" val="1322444814"/>
                    </a:ext>
                  </a:extLst>
                </a:gridCol>
                <a:gridCol w="1045825">
                  <a:extLst>
                    <a:ext uri="{9D8B030D-6E8A-4147-A177-3AD203B41FA5}">
                      <a16:colId xmlns:a16="http://schemas.microsoft.com/office/drawing/2014/main" val="3786870548"/>
                    </a:ext>
                  </a:extLst>
                </a:gridCol>
              </a:tblGrid>
              <a:tr h="370839">
                <a:tc>
                  <a:txBody>
                    <a:bodyPr/>
                    <a:lstStyle/>
                    <a:p>
                      <a:r>
                        <a:rPr lang="fr-FR" sz="900" b="1" dirty="0" smtClean="0"/>
                        <a:t>NOM</a:t>
                      </a:r>
                      <a:r>
                        <a:rPr lang="fr-FR" sz="900" b="1" baseline="0" dirty="0" smtClean="0"/>
                        <a:t> DE LA ZONE DE TRAITEMENT</a:t>
                      </a:r>
                      <a:endParaRPr lang="fr-FR" sz="900" b="1" dirty="0"/>
                    </a:p>
                  </a:txBody>
                  <a:tcPr marL="91441" marR="91441"/>
                </a:tc>
                <a:tc>
                  <a:txBody>
                    <a:bodyPr/>
                    <a:lstStyle/>
                    <a:p>
                      <a:r>
                        <a:rPr lang="fr-FR" sz="900" b="1" dirty="0" smtClean="0"/>
                        <a:t>LOCALISATION</a:t>
                      </a:r>
                      <a:endParaRPr lang="fr-FR" sz="900" b="1" dirty="0"/>
                    </a:p>
                  </a:txBody>
                  <a:tcPr marL="91441" marR="91441"/>
                </a:tc>
                <a:tc>
                  <a:txBody>
                    <a:bodyPr/>
                    <a:lstStyle/>
                    <a:p>
                      <a:r>
                        <a:rPr lang="fr-FR" sz="900" b="1" dirty="0" smtClean="0"/>
                        <a:t>PRISES ELECTRIQUES</a:t>
                      </a:r>
                      <a:endParaRPr lang="fr-FR" sz="900" b="1" dirty="0"/>
                    </a:p>
                  </a:txBody>
                  <a:tcPr marL="91441" marR="91441"/>
                </a:tc>
                <a:tc>
                  <a:txBody>
                    <a:bodyPr/>
                    <a:lstStyle/>
                    <a:p>
                      <a:r>
                        <a:rPr lang="fr-FR" sz="900" b="1" dirty="0" smtClean="0"/>
                        <a:t>POINT D’EAU</a:t>
                      </a:r>
                      <a:endParaRPr lang="fr-FR" sz="900" b="1" dirty="0"/>
                    </a:p>
                  </a:txBody>
                  <a:tcPr marL="91441" marR="91441"/>
                </a:tc>
                <a:tc>
                  <a:txBody>
                    <a:bodyPr/>
                    <a:lstStyle/>
                    <a:p>
                      <a:r>
                        <a:rPr lang="fr-FR" sz="900" b="1" dirty="0" smtClean="0"/>
                        <a:t>TRAITEMENT</a:t>
                      </a:r>
                      <a:r>
                        <a:rPr lang="fr-FR" sz="900" b="1" baseline="0" dirty="0" smtClean="0"/>
                        <a:t> D’AIR</a:t>
                      </a:r>
                      <a:endParaRPr lang="fr-FR" sz="900" b="1" dirty="0"/>
                    </a:p>
                  </a:txBody>
                  <a:tcPr marL="91441" marR="91441"/>
                </a:tc>
                <a:extLst>
                  <a:ext uri="{0D108BD9-81ED-4DB2-BD59-A6C34878D82A}">
                    <a16:rowId xmlns:a16="http://schemas.microsoft.com/office/drawing/2014/main" val="3471515637"/>
                  </a:ext>
                </a:extLst>
              </a:tr>
              <a:tr h="370839">
                <a:tc>
                  <a:txBody>
                    <a:bodyPr/>
                    <a:lstStyle/>
                    <a:p>
                      <a:r>
                        <a:rPr lang="fr-FR" sz="900" dirty="0" smtClean="0">
                          <a:solidFill>
                            <a:srgbClr val="00B0F0"/>
                          </a:solidFill>
                        </a:rPr>
                        <a:t>Gymnase</a:t>
                      </a:r>
                      <a:r>
                        <a:rPr lang="fr-FR" sz="900" baseline="0" dirty="0" smtClean="0">
                          <a:solidFill>
                            <a:srgbClr val="00B0F0"/>
                          </a:solidFill>
                        </a:rPr>
                        <a:t> municipal</a:t>
                      </a:r>
                      <a:endParaRPr lang="fr-FR" sz="900" dirty="0">
                        <a:solidFill>
                          <a:srgbClr val="00B0F0"/>
                        </a:solidFill>
                      </a:endParaRPr>
                    </a:p>
                  </a:txBody>
                  <a:tcPr marL="91441" marR="91441"/>
                </a:tc>
                <a:tc>
                  <a:txBody>
                    <a:bodyPr/>
                    <a:lstStyle/>
                    <a:p>
                      <a:r>
                        <a:rPr lang="fr-FR" sz="900" dirty="0" smtClean="0">
                          <a:solidFill>
                            <a:srgbClr val="00B0F0"/>
                          </a:solidFill>
                        </a:rPr>
                        <a:t>23</a:t>
                      </a:r>
                      <a:r>
                        <a:rPr lang="fr-FR" sz="900" baseline="0" dirty="0" smtClean="0">
                          <a:solidFill>
                            <a:srgbClr val="00B0F0"/>
                          </a:solidFill>
                        </a:rPr>
                        <a:t> rue …., 75011 Paris</a:t>
                      </a:r>
                      <a:endParaRPr lang="fr-FR" sz="900" dirty="0">
                        <a:solidFill>
                          <a:srgbClr val="00B0F0"/>
                        </a:solidFill>
                      </a:endParaRPr>
                    </a:p>
                  </a:txBody>
                  <a:tcPr marL="91441" marR="91441"/>
                </a:tc>
                <a:tc>
                  <a:txBody>
                    <a:bodyPr/>
                    <a:lstStyle/>
                    <a:p>
                      <a:r>
                        <a:rPr lang="fr-FR" sz="900" dirty="0" smtClean="0">
                          <a:solidFill>
                            <a:srgbClr val="00B0F0"/>
                          </a:solidFill>
                        </a:rPr>
                        <a:t>Oui</a:t>
                      </a:r>
                      <a:r>
                        <a:rPr lang="fr-FR" sz="900" baseline="0" dirty="0" smtClean="0">
                          <a:solidFill>
                            <a:srgbClr val="00B0F0"/>
                          </a:solidFill>
                        </a:rPr>
                        <a:t> / non</a:t>
                      </a:r>
                      <a:endParaRPr lang="fr-FR" sz="900" dirty="0">
                        <a:solidFill>
                          <a:srgbClr val="00B0F0"/>
                        </a:solidFill>
                      </a:endParaRPr>
                    </a:p>
                  </a:txBody>
                  <a:tcPr marL="91441" marR="91441"/>
                </a:tc>
                <a:tc>
                  <a:txBody>
                    <a:bodyPr/>
                    <a:lstStyle/>
                    <a:p>
                      <a:r>
                        <a:rPr lang="fr-FR" sz="900" dirty="0" smtClean="0">
                          <a:solidFill>
                            <a:srgbClr val="00B0F0"/>
                          </a:solidFill>
                        </a:rPr>
                        <a:t>Oui/ non</a:t>
                      </a:r>
                      <a:endParaRPr lang="fr-FR" sz="900" dirty="0">
                        <a:solidFill>
                          <a:srgbClr val="00B0F0"/>
                        </a:solidFill>
                      </a:endParaRPr>
                    </a:p>
                  </a:txBody>
                  <a:tcPr marL="91441" marR="91441"/>
                </a:tc>
                <a:tc>
                  <a:txBody>
                    <a:bodyPr/>
                    <a:lstStyle/>
                    <a:p>
                      <a:r>
                        <a:rPr lang="fr-FR" sz="900" dirty="0" smtClean="0">
                          <a:solidFill>
                            <a:srgbClr val="00B0F0"/>
                          </a:solidFill>
                        </a:rPr>
                        <a:t>Ventilation</a:t>
                      </a:r>
                      <a:r>
                        <a:rPr lang="fr-FR" sz="900" baseline="0" dirty="0" smtClean="0">
                          <a:solidFill>
                            <a:srgbClr val="00B0F0"/>
                          </a:solidFill>
                        </a:rPr>
                        <a:t> / chauffage / climatisation, etc.</a:t>
                      </a:r>
                      <a:endParaRPr lang="fr-FR" sz="900" dirty="0">
                        <a:solidFill>
                          <a:srgbClr val="00B0F0"/>
                        </a:solidFill>
                      </a:endParaRPr>
                    </a:p>
                  </a:txBody>
                  <a:tcPr marL="91441" marR="91441"/>
                </a:tc>
                <a:extLst>
                  <a:ext uri="{0D108BD9-81ED-4DB2-BD59-A6C34878D82A}">
                    <a16:rowId xmlns:a16="http://schemas.microsoft.com/office/drawing/2014/main" val="1462696928"/>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504734199"/>
                  </a:ext>
                </a:extLst>
              </a:tr>
              <a:tr h="370839">
                <a:tc>
                  <a:txBody>
                    <a:bodyPr/>
                    <a:lstStyle/>
                    <a:p>
                      <a:endParaRPr lang="fr-FR" sz="900" dirty="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816117815"/>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4210373725"/>
                  </a:ext>
                </a:extLst>
              </a:tr>
              <a:tr h="370839">
                <a:tc>
                  <a:txBody>
                    <a:bodyPr/>
                    <a:lstStyle/>
                    <a:p>
                      <a:endParaRPr lang="fr-FR" sz="900"/>
                    </a:p>
                  </a:txBody>
                  <a:tcPr marL="91441" marR="91441"/>
                </a:tc>
                <a:tc>
                  <a:txBody>
                    <a:bodyPr/>
                    <a:lstStyle/>
                    <a:p>
                      <a:endParaRPr lang="fr-FR" sz="900" dirty="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1730557814"/>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4039697352"/>
                  </a:ext>
                </a:extLst>
              </a:tr>
              <a:tr h="370839">
                <a:tc>
                  <a:txBody>
                    <a:bodyPr/>
                    <a:lstStyle/>
                    <a:p>
                      <a:endParaRPr lang="fr-FR" sz="900"/>
                    </a:p>
                  </a:txBody>
                  <a:tcPr marL="91441" marR="91441"/>
                </a:tc>
                <a:tc>
                  <a:txBody>
                    <a:bodyPr/>
                    <a:lstStyle/>
                    <a:p>
                      <a:endParaRPr lang="fr-FR" sz="900"/>
                    </a:p>
                  </a:txBody>
                  <a:tcPr marL="91441" marR="91441"/>
                </a:tc>
                <a:tc>
                  <a:txBody>
                    <a:bodyPr/>
                    <a:lstStyle/>
                    <a:p>
                      <a:endParaRPr lang="fr-FR" sz="900"/>
                    </a:p>
                  </a:txBody>
                  <a:tcPr marL="91441" marR="91441"/>
                </a:tc>
                <a:tc>
                  <a:txBody>
                    <a:bodyPr/>
                    <a:lstStyle/>
                    <a:p>
                      <a:endParaRPr lang="fr-FR" sz="900" dirty="0"/>
                    </a:p>
                  </a:txBody>
                  <a:tcPr marL="91441" marR="91441"/>
                </a:tc>
                <a:tc>
                  <a:txBody>
                    <a:bodyPr/>
                    <a:lstStyle/>
                    <a:p>
                      <a:endParaRPr lang="fr-FR" sz="900" dirty="0"/>
                    </a:p>
                  </a:txBody>
                  <a:tcPr marL="91441" marR="91441"/>
                </a:tc>
                <a:extLst>
                  <a:ext uri="{0D108BD9-81ED-4DB2-BD59-A6C34878D82A}">
                    <a16:rowId xmlns:a16="http://schemas.microsoft.com/office/drawing/2014/main" val="731434592"/>
                  </a:ext>
                </a:extLst>
              </a:tr>
            </a:tbl>
          </a:graphicData>
        </a:graphic>
      </p:graphicFrame>
    </p:spTree>
    <p:extLst>
      <p:ext uri="{BB962C8B-B14F-4D97-AF65-F5344CB8AC3E}">
        <p14:creationId xmlns:p14="http://schemas.microsoft.com/office/powerpoint/2010/main" val="67662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57250" y="94746"/>
            <a:ext cx="5143501" cy="730233"/>
          </a:xfrm>
        </p:spPr>
        <p:txBody>
          <a:bodyPr/>
          <a:lstStyle/>
          <a:p>
            <a:r>
              <a:rPr lang="fr-FR" i="1" dirty="0" smtClean="0">
                <a:latin typeface="Candara" panose="020E0502030303020204" pitchFamily="34" charset="0"/>
              </a:rPr>
              <a:t>Aide à la rédaction</a:t>
            </a:r>
          </a:p>
        </p:txBody>
      </p:sp>
      <p:sp>
        <p:nvSpPr>
          <p:cNvPr id="8" name="ZoneTexte 7"/>
          <p:cNvSpPr txBox="1"/>
          <p:nvPr/>
        </p:nvSpPr>
        <p:spPr>
          <a:xfrm>
            <a:off x="762001" y="400463"/>
            <a:ext cx="5486400" cy="10064294"/>
          </a:xfrm>
          <a:prstGeom prst="rect">
            <a:avLst/>
          </a:prstGeom>
          <a:noFill/>
        </p:spPr>
        <p:txBody>
          <a:bodyPr wrap="square" rtlCol="0">
            <a:spAutoFit/>
          </a:bodyPr>
          <a:lstStyle/>
          <a:p>
            <a:pPr algn="just"/>
            <a:r>
              <a:rPr lang="fr-FR" sz="1200" b="1" dirty="0" smtClean="0"/>
              <a:t>Avertissement</a:t>
            </a:r>
          </a:p>
          <a:p>
            <a:pPr algn="just"/>
            <a:r>
              <a:rPr lang="fr-FR" sz="1200" dirty="0" smtClean="0"/>
              <a:t>Le plan de sauvegarde des biens culturels est composé de deux documents indépendants :</a:t>
            </a:r>
          </a:p>
          <a:p>
            <a:pPr algn="just"/>
            <a:r>
              <a:rPr lang="fr-FR" sz="1200" b="1" dirty="0" smtClean="0"/>
              <a:t>- le plan opérationnel, </a:t>
            </a:r>
            <a:r>
              <a:rPr lang="fr-FR" sz="1200" dirty="0" smtClean="0"/>
              <a:t>destiné à aider les pompiers pour la prise en charge et la sauvegarde des œuvres. Les fiches seront toutes plastifiées et conservées dans un classeur A3, dans un espace sécurisé.</a:t>
            </a:r>
          </a:p>
          <a:p>
            <a:pPr algn="just"/>
            <a:r>
              <a:rPr lang="fr-FR" sz="1200" b="1" dirty="0" smtClean="0"/>
              <a:t>- le plan fonctionnel </a:t>
            </a:r>
            <a:r>
              <a:rPr lang="fr-FR" sz="1200" dirty="0" smtClean="0"/>
              <a:t>destiné à organiser l’établissement en cas de crise. </a:t>
            </a:r>
            <a:endParaRPr lang="fr-FR" sz="1200" dirty="0"/>
          </a:p>
          <a:p>
            <a:pPr marL="285738" indent="-285738" algn="just">
              <a:buFontTx/>
              <a:buChar char="-"/>
            </a:pPr>
            <a:endParaRPr lang="fr-FR" sz="1200" b="1" dirty="0" smtClean="0"/>
          </a:p>
          <a:p>
            <a:pPr algn="ctr"/>
            <a:r>
              <a:rPr lang="fr-FR" sz="1600" b="1" dirty="0" smtClean="0"/>
              <a:t>Plan opérationnel </a:t>
            </a:r>
            <a:r>
              <a:rPr lang="fr-FR" sz="1600" dirty="0" smtClean="0"/>
              <a:t>(tome 1)</a:t>
            </a:r>
            <a:endParaRPr lang="fr-FR" sz="1600" dirty="0"/>
          </a:p>
          <a:p>
            <a:pPr algn="just"/>
            <a:r>
              <a:rPr lang="fr-FR" sz="1200" dirty="0"/>
              <a:t>Pour la réalisation des plans et des fiches, servez-vous autant que possible des légendes proposées. Assurez-vous que ce modèle convient à votre interlocuteur pompier. Surtout ne surchargez pas ces fiches d’informations inutiles. </a:t>
            </a:r>
          </a:p>
          <a:p>
            <a:pPr marL="171443" indent="-171443" algn="just">
              <a:buFontTx/>
              <a:buChar char="-"/>
            </a:pPr>
            <a:endParaRPr lang="fr-FR" sz="1200" dirty="0"/>
          </a:p>
          <a:p>
            <a:pPr marL="171450" indent="-171450" algn="just">
              <a:buFontTx/>
              <a:buChar char="-"/>
            </a:pPr>
            <a:r>
              <a:rPr lang="fr-FR" sz="1200" b="1" dirty="0"/>
              <a:t>Fiche Plan de masse</a:t>
            </a:r>
          </a:p>
          <a:p>
            <a:pPr algn="just"/>
            <a:r>
              <a:rPr lang="fr-FR" sz="1200" dirty="0"/>
              <a:t>Le plan de masse a pour but de localiser l’établissement dans son environnement urbain. Cette fiche doit permettre de faciliter l’accès des secours à votre établissement, en localisant les principales entrées et l’ensemble des informations utiles (bouche incendie, localisation du poste de sécurité, de la réserve de matériel). </a:t>
            </a:r>
          </a:p>
          <a:p>
            <a:pPr algn="just"/>
            <a:endParaRPr lang="fr-FR" sz="1200" dirty="0"/>
          </a:p>
          <a:p>
            <a:pPr marL="171450" indent="-171450" algn="just">
              <a:buFontTx/>
              <a:buChar char="-"/>
            </a:pPr>
            <a:r>
              <a:rPr lang="fr-FR" sz="1200" b="1" dirty="0"/>
              <a:t>Fiche Plan de zones</a:t>
            </a:r>
          </a:p>
          <a:p>
            <a:pPr algn="just"/>
            <a:r>
              <a:rPr lang="fr-FR" sz="1200" dirty="0"/>
              <a:t>Si votre établissement est composé de plusieurs bâtiments ou de d’espaces dissociés, créez des zones. Nommez ces zones. </a:t>
            </a:r>
          </a:p>
          <a:p>
            <a:pPr algn="just"/>
            <a:r>
              <a:rPr lang="fr-FR" sz="1200" dirty="0"/>
              <a:t>Réfléchissez à la priorisation de manière topographique. </a:t>
            </a:r>
            <a:endParaRPr lang="fr-FR" sz="1200" dirty="0" smtClean="0"/>
          </a:p>
          <a:p>
            <a:pPr algn="just"/>
            <a:endParaRPr lang="fr-FR" sz="1200" dirty="0"/>
          </a:p>
          <a:p>
            <a:pPr marL="171450" indent="-171450" algn="just">
              <a:buFontTx/>
              <a:buChar char="-"/>
            </a:pPr>
            <a:r>
              <a:rPr lang="fr-FR" sz="1200" b="1" dirty="0" smtClean="0"/>
              <a:t>Fiche </a:t>
            </a:r>
            <a:r>
              <a:rPr lang="fr-FR" sz="1200" b="1" dirty="0"/>
              <a:t>Zone par </a:t>
            </a:r>
            <a:r>
              <a:rPr lang="fr-FR" sz="1200" b="1" dirty="0" smtClean="0"/>
              <a:t>étage</a:t>
            </a:r>
            <a:endParaRPr lang="fr-FR" sz="1200" b="1" dirty="0"/>
          </a:p>
          <a:p>
            <a:pPr algn="just"/>
            <a:r>
              <a:rPr lang="fr-FR" sz="1200" dirty="0"/>
              <a:t>Pour chaque étage de la zone concernée, identifiez toutes les informations utiles aux pompiers : accès aux espaces, localisation des portes coupe-feu, robinets incendie armés, téléphones de secours, locaux à risque, espace de repli, zone d’évacuation ou de protection prioritaire, localisation de la réserve d’approche, etc.</a:t>
            </a:r>
          </a:p>
          <a:p>
            <a:pPr algn="just"/>
            <a:r>
              <a:rPr lang="fr-FR" sz="1200" dirty="0"/>
              <a:t>Commencez par le sous-sol jusqu’à la toiture. Si vous le pouvez penser à mettre un plan des toits avec les accès toiture.</a:t>
            </a:r>
          </a:p>
          <a:p>
            <a:pPr algn="just"/>
            <a:endParaRPr lang="fr-FR" sz="1200" dirty="0"/>
          </a:p>
          <a:p>
            <a:pPr marL="171450" indent="-171450" algn="just">
              <a:buFontTx/>
              <a:buChar char="-"/>
            </a:pPr>
            <a:r>
              <a:rPr lang="fr-FR" sz="1200" b="1" dirty="0"/>
              <a:t>Fiche Zone par salle </a:t>
            </a:r>
          </a:p>
          <a:p>
            <a:pPr algn="just"/>
            <a:r>
              <a:rPr lang="fr-FR" sz="1200" dirty="0"/>
              <a:t>Chaque zone concernée par une évacuation ou une protection d’œuvre prioritaire devra faire l’objet d’une fiche. Sur le plan de cet espace devront être présentés les éléments suivants : localisation des œuvres par ordre de priorité (2 niveaux suffisent généralement). Identifiez schématiquement la localisation des œuvres à évacuer ou à protégez sur place. Ajoutez éventuellement, la liste des outils nécessaire au décrochage, à l’extraction des vitrines ou à la protection. </a:t>
            </a:r>
          </a:p>
          <a:p>
            <a:pPr algn="just"/>
            <a:endParaRPr lang="fr-FR" sz="1200" dirty="0"/>
          </a:p>
          <a:p>
            <a:pPr marL="171450" indent="-171450" algn="just">
              <a:buFontTx/>
              <a:buChar char="-"/>
            </a:pPr>
            <a:r>
              <a:rPr lang="fr-FR" sz="1200" b="1" dirty="0"/>
              <a:t>Fiche Zone par salle détaillée</a:t>
            </a:r>
          </a:p>
          <a:p>
            <a:pPr algn="just"/>
            <a:r>
              <a:rPr lang="fr-FR" sz="1200" dirty="0"/>
              <a:t>Cette fiche précise les informations utiles à l’évacuation des œuvres. Des photos permettront aux pompiers de repérer plus facilement les œuvres concernées. Ne surchargez les fiches d’informations inutiles. </a:t>
            </a:r>
          </a:p>
          <a:p>
            <a:pPr algn="just"/>
            <a:endParaRPr lang="fr-FR" sz="1200" dirty="0"/>
          </a:p>
          <a:p>
            <a:pPr marL="171450" indent="-171450" algn="just">
              <a:buFontTx/>
              <a:buChar char="-"/>
            </a:pPr>
            <a:r>
              <a:rPr lang="fr-FR" sz="1200" b="1" dirty="0"/>
              <a:t>Fiche Œuvre prioritaire</a:t>
            </a:r>
          </a:p>
          <a:p>
            <a:pPr algn="just"/>
            <a:r>
              <a:rPr lang="fr-FR" sz="1200" dirty="0"/>
              <a:t>Faites une fiche pour chaque œuvre prioritaire à l’évacuation ou à la protection in situ. </a:t>
            </a:r>
            <a:r>
              <a:rPr lang="fr-FR" sz="1200" dirty="0" smtClean="0"/>
              <a:t>Cette </a:t>
            </a:r>
            <a:r>
              <a:rPr lang="fr-FR" sz="1200" dirty="0"/>
              <a:t>fiche doit indiquer la localisation précise de l’</a:t>
            </a:r>
            <a:r>
              <a:rPr lang="fr-FR" sz="1200" dirty="0" err="1"/>
              <a:t>oeuvre</a:t>
            </a:r>
            <a:r>
              <a:rPr lang="fr-FR" sz="1200" dirty="0"/>
              <a:t> dans son espace d’exposition ou de réserve. Pensez à noter les conseils pratiques pour le décrochage ou l’extraction des vitrines, les conseils de manipulation, le nombre de personnes nécessaires et les outils indispensables.</a:t>
            </a:r>
          </a:p>
          <a:p>
            <a:pPr algn="just"/>
            <a:endParaRPr lang="fr-FR" sz="1200" dirty="0"/>
          </a:p>
          <a:p>
            <a:pPr algn="just"/>
            <a:endParaRPr lang="fr-FR" sz="1200" dirty="0" smtClean="0"/>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2" name="Rectangle 1"/>
          <p:cNvSpPr/>
          <p:nvPr/>
        </p:nvSpPr>
        <p:spPr>
          <a:xfrm>
            <a:off x="762001" y="399636"/>
            <a:ext cx="5486400" cy="1392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411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762000" y="192601"/>
            <a:ext cx="5486400" cy="8402300"/>
          </a:xfrm>
          <a:prstGeom prst="rect">
            <a:avLst/>
          </a:prstGeom>
          <a:noFill/>
        </p:spPr>
        <p:txBody>
          <a:bodyPr wrap="square" rtlCol="0">
            <a:spAutoFit/>
          </a:bodyPr>
          <a:lstStyle/>
          <a:p>
            <a:pPr marL="285738" indent="-285738" algn="just">
              <a:buFontTx/>
              <a:buChar char="-"/>
            </a:pPr>
            <a:endParaRPr lang="fr-FR" sz="1200" b="1" dirty="0" smtClean="0"/>
          </a:p>
          <a:p>
            <a:pPr algn="ctr"/>
            <a:r>
              <a:rPr lang="fr-FR" sz="1600" b="1" dirty="0"/>
              <a:t>Plan </a:t>
            </a:r>
            <a:r>
              <a:rPr lang="fr-FR" sz="1600" b="1" dirty="0" smtClean="0"/>
              <a:t>fonctionnel </a:t>
            </a:r>
            <a:r>
              <a:rPr lang="fr-FR" sz="1600" dirty="0" smtClean="0"/>
              <a:t>(tome 2)</a:t>
            </a:r>
          </a:p>
          <a:p>
            <a:pPr algn="ctr"/>
            <a:endParaRPr lang="fr-FR" sz="1200" b="1" u="sng" dirty="0"/>
          </a:p>
          <a:p>
            <a:pPr algn="ctr"/>
            <a:endParaRPr lang="fr-FR" sz="1200" b="1" u="sng" dirty="0"/>
          </a:p>
          <a:p>
            <a:pPr marL="285738" indent="-285738" algn="just">
              <a:buFontTx/>
              <a:buChar char="-"/>
            </a:pPr>
            <a:r>
              <a:rPr lang="fr-FR" sz="1200" b="1" dirty="0" smtClean="0"/>
              <a:t>Fiche </a:t>
            </a:r>
            <a:r>
              <a:rPr lang="fr-FR" sz="1200" b="1" dirty="0"/>
              <a:t>Procédure de déclenchement</a:t>
            </a:r>
          </a:p>
          <a:p>
            <a:pPr algn="just"/>
            <a:r>
              <a:rPr lang="fr-FR" sz="1200" dirty="0"/>
              <a:t>Cette fiche indique les différentes étapes indispensables à la prise décision et au déclenchement du PSBC. Il est à noter que cette décision relève obligatoirement de la Direction</a:t>
            </a:r>
            <a:r>
              <a:rPr lang="fr-FR" sz="1200" dirty="0" smtClean="0"/>
              <a:t>.</a:t>
            </a:r>
          </a:p>
          <a:p>
            <a:pPr algn="just"/>
            <a:endParaRPr lang="fr-FR" sz="1200" dirty="0"/>
          </a:p>
          <a:p>
            <a:pPr marL="171443" indent="-171443" algn="just">
              <a:buFontTx/>
              <a:buChar char="-"/>
            </a:pPr>
            <a:r>
              <a:rPr lang="fr-FR" sz="1200" b="1" dirty="0"/>
              <a:t>Fiche Organigramme</a:t>
            </a:r>
          </a:p>
          <a:p>
            <a:pPr algn="just"/>
            <a:r>
              <a:rPr lang="fr-FR" sz="1200" dirty="0"/>
              <a:t>Cette fiche permet de lister les contacts des différents responsables qui pourront être mobilisés selon leur fonction</a:t>
            </a:r>
            <a:r>
              <a:rPr lang="fr-FR" sz="1200" dirty="0" smtClean="0"/>
              <a:t>.</a:t>
            </a:r>
          </a:p>
          <a:p>
            <a:pPr algn="just"/>
            <a:endParaRPr lang="fr-FR" sz="1200" dirty="0"/>
          </a:p>
          <a:p>
            <a:pPr marL="171443" indent="-171443" algn="just">
              <a:buFontTx/>
              <a:buChar char="-"/>
            </a:pPr>
            <a:r>
              <a:rPr lang="fr-FR" sz="1200" b="1" dirty="0"/>
              <a:t>Fiche </a:t>
            </a:r>
            <a:r>
              <a:rPr lang="fr-FR" sz="1200" b="1" dirty="0" smtClean="0"/>
              <a:t>Mobilisation </a:t>
            </a:r>
            <a:r>
              <a:rPr lang="fr-FR" sz="1200" b="1" dirty="0"/>
              <a:t>des moyens humains</a:t>
            </a:r>
          </a:p>
          <a:p>
            <a:pPr algn="just"/>
            <a:r>
              <a:rPr lang="fr-FR" sz="1200" dirty="0"/>
              <a:t>Face à un sinistre vous aurez besoin de personnel pour participer aux opérations de sauvetage (sous réserve d’accord des secours extérieurs) et de traitement jusqu’à la phase de rétablissement. </a:t>
            </a:r>
            <a:r>
              <a:rPr lang="fr-FR" sz="1200" dirty="0" smtClean="0"/>
              <a:t>En cas de crise, </a:t>
            </a:r>
            <a:r>
              <a:rPr lang="fr-FR" sz="1200" dirty="0"/>
              <a:t>vous pouvez mobiliser l’ensemble du </a:t>
            </a:r>
            <a:r>
              <a:rPr lang="fr-FR" sz="1200" dirty="0" smtClean="0"/>
              <a:t>personnel, </a:t>
            </a:r>
            <a:r>
              <a:rPr lang="fr-FR" sz="1200" dirty="0"/>
              <a:t>si le sinistre se produit sur les heures et jours ouvrés du musée. En dehors de ces horaires, vous devrez contacter </a:t>
            </a:r>
            <a:r>
              <a:rPr lang="fr-FR" sz="1200" dirty="0" smtClean="0"/>
              <a:t>des </a:t>
            </a:r>
            <a:r>
              <a:rPr lang="fr-FR" sz="1200" dirty="0"/>
              <a:t>volontaires. Ceci implique qu’en amont, vous ayez identifié les </a:t>
            </a:r>
            <a:r>
              <a:rPr lang="fr-FR" sz="1200" dirty="0" smtClean="0"/>
              <a:t>agents qui souhaitent se porter volontaires</a:t>
            </a:r>
            <a:r>
              <a:rPr lang="fr-FR" sz="1200" dirty="0"/>
              <a:t> </a:t>
            </a:r>
            <a:r>
              <a:rPr lang="fr-FR" sz="1200" dirty="0" smtClean="0"/>
              <a:t>pour participer aux opérations de sauvetage et/ou de traitements.</a:t>
            </a:r>
            <a:endParaRPr lang="fr-FR" sz="1200" dirty="0"/>
          </a:p>
          <a:p>
            <a:pPr algn="just"/>
            <a:r>
              <a:rPr lang="fr-FR" sz="1200" dirty="0"/>
              <a:t>Pour cette fiche vous devrez réfléchir à la manière dont </a:t>
            </a:r>
            <a:r>
              <a:rPr lang="fr-FR" sz="1200" dirty="0" smtClean="0"/>
              <a:t>ils seront </a:t>
            </a:r>
            <a:r>
              <a:rPr lang="fr-FR" sz="1200" dirty="0"/>
              <a:t>contactés </a:t>
            </a:r>
            <a:r>
              <a:rPr lang="fr-FR" sz="1200" dirty="0" smtClean="0"/>
              <a:t>: </a:t>
            </a:r>
            <a:r>
              <a:rPr lang="fr-FR" sz="1200" dirty="0"/>
              <a:t>chaîne automatique de sms, chaîne d’appels, appels individuels, etc. </a:t>
            </a:r>
            <a:endParaRPr lang="fr-FR" sz="1200" dirty="0" smtClean="0"/>
          </a:p>
          <a:p>
            <a:pPr algn="just"/>
            <a:endParaRPr lang="fr-FR" sz="1200" dirty="0"/>
          </a:p>
          <a:p>
            <a:pPr marL="171443" indent="-171443" algn="just">
              <a:buFontTx/>
              <a:buChar char="-"/>
            </a:pPr>
            <a:r>
              <a:rPr lang="fr-FR" sz="1200" b="1" dirty="0"/>
              <a:t>Fiche </a:t>
            </a:r>
            <a:r>
              <a:rPr lang="fr-FR" sz="1200" b="1" dirty="0" smtClean="0"/>
              <a:t>Liste </a:t>
            </a:r>
            <a:r>
              <a:rPr lang="fr-FR" sz="1200" b="1" dirty="0"/>
              <a:t>des volontaires </a:t>
            </a:r>
          </a:p>
          <a:p>
            <a:pPr algn="just"/>
            <a:r>
              <a:rPr lang="fr-FR" sz="1200" dirty="0"/>
              <a:t>Cette fiche liste les noms et contacts personnels des </a:t>
            </a:r>
            <a:r>
              <a:rPr lang="fr-FR" sz="1200" dirty="0" smtClean="0"/>
              <a:t>agents volontaires</a:t>
            </a:r>
            <a:r>
              <a:rPr lang="fr-FR" sz="1200" dirty="0"/>
              <a:t>. Des informations complémentaires peuvent être ajoutées (habilitation à conduire un véhicule de service, </a:t>
            </a:r>
            <a:r>
              <a:rPr lang="fr-FR" sz="1200" dirty="0" smtClean="0"/>
              <a:t>spécialité ou tout élément qu’il vous semblera intéressant d’ajouter). </a:t>
            </a:r>
            <a:r>
              <a:rPr lang="fr-FR" sz="1200" dirty="0"/>
              <a:t>Attention de ne pas surcharger cette liste d’informations superflues. </a:t>
            </a:r>
          </a:p>
          <a:p>
            <a:pPr algn="just"/>
            <a:r>
              <a:rPr lang="fr-FR" sz="1200" dirty="0"/>
              <a:t>Pour être efficace, on considère que les volontaires doivent former au minimum 10% de l’effectif total du personnel du musée. </a:t>
            </a:r>
          </a:p>
          <a:p>
            <a:pPr algn="just"/>
            <a:r>
              <a:rPr lang="fr-FR" sz="1200" dirty="0"/>
              <a:t>Les volontaires peuvent être sélectionnés en fonction de critères géographiques (facilité d’accès au site), familiaux (sans enfant en bas âge ou personnes âgées à charge). Vous devrez vérifier auprès de votre tutelle ou du service des ressources humaines que les personnes appelées par la Direction en dehors de leurs heures de service sont couvertes </a:t>
            </a:r>
            <a:r>
              <a:rPr lang="fr-FR" sz="1200" dirty="0" smtClean="0"/>
              <a:t>selon les mêmes conditions en </a:t>
            </a:r>
            <a:r>
              <a:rPr lang="fr-FR" sz="1200" dirty="0"/>
              <a:t>cas d’accident de travail, par exemple. De même, bien qu’en fonctionnement dégradé, l’administration devra veiller au respect des conditions de sécurité et d’hygiène de son personnel. Cela nécessite donc de prévoir du matériel d’équipement de protection individuelle (EPI) et des formations spécifiques. Nous vous recommandons de solliciter le CHSCT pour information. </a:t>
            </a:r>
            <a:endParaRPr lang="fr-FR" sz="1200" dirty="0" smtClean="0"/>
          </a:p>
          <a:p>
            <a:pPr algn="just"/>
            <a:r>
              <a:rPr lang="fr-FR" sz="1200" dirty="0" smtClean="0"/>
              <a:t>Les volontaires devront être régulièrement formés soit en interne soit par des organismes extérieurs. Contactez au besoin le Comité français du Bouclier Bleu </a:t>
            </a:r>
            <a:r>
              <a:rPr lang="fr-FR" sz="1200" dirty="0"/>
              <a:t>: </a:t>
            </a:r>
            <a:r>
              <a:rPr lang="fr-FR" sz="1200" dirty="0">
                <a:hlinkClick r:id="rId2"/>
              </a:rPr>
              <a:t>http://www.bouclier-bleu.fr</a:t>
            </a:r>
            <a:r>
              <a:rPr lang="fr-FR" sz="1200" dirty="0" smtClean="0">
                <a:hlinkClick r:id="rId2"/>
              </a:rPr>
              <a:t>/</a:t>
            </a:r>
            <a:endParaRPr lang="fr-FR" sz="1200" dirty="0" smtClean="0"/>
          </a:p>
          <a:p>
            <a:pPr algn="just"/>
            <a:endParaRPr lang="fr-FR" sz="1200" dirty="0" smtClean="0"/>
          </a:p>
        </p:txBody>
      </p:sp>
      <p:sp>
        <p:nvSpPr>
          <p:cNvPr id="6" name="ZoneTexte 5"/>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91126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57250" y="554855"/>
            <a:ext cx="5486400" cy="8032968"/>
          </a:xfrm>
          <a:prstGeom prst="rect">
            <a:avLst/>
          </a:prstGeom>
          <a:noFill/>
        </p:spPr>
        <p:txBody>
          <a:bodyPr wrap="square" rtlCol="0">
            <a:spAutoFit/>
          </a:bodyPr>
          <a:lstStyle/>
          <a:p>
            <a:pPr marL="285738" indent="-285738" algn="just">
              <a:buFontTx/>
              <a:buChar char="-"/>
            </a:pPr>
            <a:r>
              <a:rPr lang="fr-FR" sz="1200" b="1" dirty="0" smtClean="0"/>
              <a:t>Fiche Liste des intervenants extérieurs</a:t>
            </a:r>
          </a:p>
          <a:p>
            <a:pPr algn="just"/>
            <a:r>
              <a:rPr lang="fr-FR" sz="1200" dirty="0"/>
              <a:t>Cette fiche </a:t>
            </a:r>
            <a:r>
              <a:rPr lang="fr-FR" sz="1200" dirty="0" smtClean="0"/>
              <a:t>détaille les coordonnées des personnes extérieures à votre institution qu’il conviendra de contacter immédiatement après le sinistre (tutelle, DRAC, C2RMF, restaurateurs, associations, prestataires spécialisés, etc.)</a:t>
            </a:r>
            <a:endParaRPr lang="fr-FR" sz="1200" b="1" dirty="0" smtClean="0"/>
          </a:p>
          <a:p>
            <a:pPr marL="285738" indent="-285738" algn="just">
              <a:buFontTx/>
              <a:buChar char="-"/>
            </a:pPr>
            <a:endParaRPr lang="fr-FR" sz="1200" b="1" dirty="0"/>
          </a:p>
          <a:p>
            <a:pPr marL="285738" indent="-285738" algn="just">
              <a:buFontTx/>
              <a:buChar char="-"/>
            </a:pPr>
            <a:r>
              <a:rPr lang="fr-FR" sz="1200" b="1" dirty="0" smtClean="0"/>
              <a:t>Fiche </a:t>
            </a:r>
            <a:r>
              <a:rPr lang="fr-FR" sz="1200" b="1" dirty="0"/>
              <a:t>Matériel</a:t>
            </a:r>
          </a:p>
          <a:p>
            <a:pPr algn="just"/>
            <a:r>
              <a:rPr lang="fr-FR" sz="1200" dirty="0"/>
              <a:t>Le matériel dédié au PSBC doit être « sanctuarisé » afin de pouvoir être mis à disposition en toutes circonstances</a:t>
            </a:r>
            <a:r>
              <a:rPr lang="fr-FR" sz="1200" dirty="0" smtClean="0"/>
              <a:t>. Il peut être mutualisé avec d’autres établissements patrimoniaux (musées, archives, bibliothèques, monuments historiques) se situant à proximité.</a:t>
            </a:r>
          </a:p>
          <a:p>
            <a:pPr algn="just"/>
            <a:r>
              <a:rPr lang="fr-FR" sz="1200" dirty="0" smtClean="0"/>
              <a:t>Pensez à stocker le matériels à différents endroits : réserves d’approche (au plus près des œuvres : à proximité des espaces d’exposition, des réserves) et/ou dans un espace de stockage dédié. </a:t>
            </a:r>
          </a:p>
          <a:p>
            <a:pPr algn="just"/>
            <a:r>
              <a:rPr lang="fr-FR" sz="1200" dirty="0" smtClean="0"/>
              <a:t>En </a:t>
            </a:r>
            <a:r>
              <a:rPr lang="fr-FR" sz="1200" dirty="0"/>
              <a:t>fonction de vos besoins, il devrait comporter :</a:t>
            </a:r>
          </a:p>
          <a:p>
            <a:pPr marL="171443" indent="-171443" algn="just">
              <a:buFontTx/>
              <a:buChar char="-"/>
            </a:pPr>
            <a:r>
              <a:rPr lang="fr-FR" sz="1200" dirty="0"/>
              <a:t>Equipement de protection individuelle pour les agents </a:t>
            </a:r>
            <a:r>
              <a:rPr lang="fr-FR" sz="1200" dirty="0" smtClean="0"/>
              <a:t>amenés </a:t>
            </a:r>
            <a:r>
              <a:rPr lang="fr-FR" sz="1200" dirty="0"/>
              <a:t>à intervenir dans une zone sinistrée : casques de chantier réglables, bottes de différentes tailles, gants de manutention, masques FFP2 ou FFP3, combinaisons en </a:t>
            </a:r>
            <a:r>
              <a:rPr lang="fr-FR" sz="1200" dirty="0" err="1"/>
              <a:t>tyvek</a:t>
            </a:r>
            <a:r>
              <a:rPr lang="fr-FR" sz="1200" dirty="0"/>
              <a:t> de tailles différentes, chasubles et brassard de différentes couleurs</a:t>
            </a:r>
          </a:p>
          <a:p>
            <a:pPr marL="171443" indent="-171443" algn="just">
              <a:buFontTx/>
              <a:buChar char="-"/>
            </a:pPr>
            <a:r>
              <a:rPr lang="fr-FR" sz="1200" dirty="0"/>
              <a:t>Matériel de prise de note et de briefing : carnets, stylos, étiquettes, tableau blanc, feutres, etc.</a:t>
            </a:r>
          </a:p>
          <a:p>
            <a:pPr marL="171443" indent="-171443" algn="just">
              <a:buFontTx/>
              <a:buChar char="-"/>
            </a:pPr>
            <a:r>
              <a:rPr lang="fr-FR" sz="1200" dirty="0"/>
              <a:t>Matériel d’évacuation : bacs </a:t>
            </a:r>
            <a:r>
              <a:rPr lang="fr-FR" sz="1200" dirty="0" err="1"/>
              <a:t>gerbables</a:t>
            </a:r>
            <a:r>
              <a:rPr lang="fr-FR" sz="1200" dirty="0"/>
              <a:t> ajourés et/ou pliables pour gagner en stockage, </a:t>
            </a:r>
            <a:r>
              <a:rPr lang="fr-FR" sz="1200" dirty="0" err="1"/>
              <a:t>chassis</a:t>
            </a:r>
            <a:r>
              <a:rPr lang="fr-FR" sz="1200" dirty="0"/>
              <a:t> de roulement, palettes en plastique, couverture de déménagement et sangles, chariots, </a:t>
            </a:r>
            <a:r>
              <a:rPr lang="fr-FR" sz="1200" dirty="0" err="1"/>
              <a:t>rolls</a:t>
            </a:r>
            <a:r>
              <a:rPr lang="fr-FR" sz="1200" dirty="0"/>
              <a:t>, diables, transpalette, échelle télescopique, outils de déblais,  torches, carnets à souche</a:t>
            </a:r>
          </a:p>
          <a:p>
            <a:pPr marL="171443" indent="-171443" algn="just">
              <a:buFontTx/>
              <a:buChar char="-"/>
            </a:pPr>
            <a:r>
              <a:rPr lang="fr-FR" sz="1200" dirty="0"/>
              <a:t>Matériel de protection : rouleaux de polyane, bâches ignifugées, scotch, cutter</a:t>
            </a:r>
          </a:p>
          <a:p>
            <a:pPr marL="171443" indent="-171443" algn="just">
              <a:buFontTx/>
              <a:buChar char="-"/>
            </a:pPr>
            <a:r>
              <a:rPr lang="fr-FR" sz="1200" dirty="0"/>
              <a:t>Matériel de séchage : aspirateur à eau, aspirateur grande capacité, </a:t>
            </a:r>
            <a:r>
              <a:rPr lang="fr-FR" sz="1200" dirty="0" err="1"/>
              <a:t>électro-pompes</a:t>
            </a:r>
            <a:r>
              <a:rPr lang="fr-FR" sz="1200" dirty="0"/>
              <a:t> eaux </a:t>
            </a:r>
            <a:r>
              <a:rPr lang="fr-FR" sz="1200" dirty="0" smtClean="0"/>
              <a:t>usées (facultatif), </a:t>
            </a:r>
            <a:r>
              <a:rPr lang="fr-FR" sz="1200" dirty="0"/>
              <a:t>rouleaux d’essuie-tout, ramette de buvard, ficelle</a:t>
            </a:r>
          </a:p>
          <a:p>
            <a:pPr marL="171443" indent="-171443" algn="just">
              <a:buFontTx/>
              <a:buChar char="-"/>
            </a:pPr>
            <a:r>
              <a:rPr lang="fr-FR" sz="1200" dirty="0"/>
              <a:t>Matériel de traitement : </a:t>
            </a:r>
            <a:r>
              <a:rPr lang="fr-FR" sz="1200" dirty="0" err="1"/>
              <a:t>smoke</a:t>
            </a:r>
            <a:r>
              <a:rPr lang="fr-FR" sz="1200" dirty="0"/>
              <a:t> </a:t>
            </a:r>
            <a:r>
              <a:rPr lang="fr-FR" sz="1200" dirty="0" err="1"/>
              <a:t>sponge</a:t>
            </a:r>
            <a:r>
              <a:rPr lang="fr-FR" sz="1200" dirty="0"/>
              <a:t>, sacs de congélation de différentes tailles, gants </a:t>
            </a:r>
            <a:r>
              <a:rPr lang="fr-FR" sz="1200" dirty="0" smtClean="0"/>
              <a:t>nitrile</a:t>
            </a:r>
          </a:p>
          <a:p>
            <a:pPr marL="171443" indent="-171443" algn="just">
              <a:buFontTx/>
              <a:buChar char="-"/>
            </a:pPr>
            <a:r>
              <a:rPr lang="fr-FR" sz="1200" dirty="0" smtClean="0"/>
              <a:t>Matériel </a:t>
            </a:r>
            <a:r>
              <a:rPr lang="fr-FR" sz="1200" dirty="0"/>
              <a:t>de régulation et de contrôle : </a:t>
            </a:r>
            <a:r>
              <a:rPr lang="fr-FR" sz="1200" dirty="0" smtClean="0"/>
              <a:t>ventilateurs, déshumidificateurs</a:t>
            </a:r>
            <a:endParaRPr lang="fr-FR" sz="1200" dirty="0"/>
          </a:p>
          <a:p>
            <a:pPr marL="171443" indent="-171443" algn="just">
              <a:buFontTx/>
              <a:buChar char="-"/>
            </a:pPr>
            <a:r>
              <a:rPr lang="fr-FR" sz="1200" dirty="0"/>
              <a:t>Matériel divers : rallonges, ciseaux, sacs poubelle grande capacité, groupe électrogène (2600W</a:t>
            </a:r>
            <a:r>
              <a:rPr lang="fr-FR" sz="1200" dirty="0" smtClean="0"/>
              <a:t>) (facultatif), </a:t>
            </a:r>
            <a:r>
              <a:rPr lang="fr-FR" sz="1200" dirty="0"/>
              <a:t>projecteurs LED </a:t>
            </a:r>
            <a:r>
              <a:rPr lang="fr-FR" sz="1200" dirty="0" smtClean="0"/>
              <a:t>autonomes (facultatif)</a:t>
            </a:r>
          </a:p>
          <a:p>
            <a:pPr marL="171443" indent="-171443" algn="just">
              <a:buFontTx/>
              <a:buChar char="-"/>
            </a:pPr>
            <a:endParaRPr lang="fr-FR" sz="1200" dirty="0"/>
          </a:p>
          <a:p>
            <a:pPr marL="171443" indent="-171443" algn="just">
              <a:buFontTx/>
              <a:buChar char="-"/>
            </a:pPr>
            <a:r>
              <a:rPr lang="fr-FR" sz="1200" b="1" dirty="0" smtClean="0"/>
              <a:t>Fiche Espace de repli /traitement</a:t>
            </a:r>
          </a:p>
          <a:p>
            <a:pPr algn="just"/>
            <a:r>
              <a:rPr lang="fr-FR" sz="1200" dirty="0" smtClean="0"/>
              <a:t>Cette fiche contient la liste des différents espaces de repli utiles à l’évacuation d’urgence des œuvres par les pompiers. En fonction de la conception tactique développée par les services de secours, l’espace de repli sera désigné par les pompiers.</a:t>
            </a:r>
            <a:r>
              <a:rPr lang="fr-FR" sz="1200" dirty="0"/>
              <a:t> </a:t>
            </a:r>
            <a:r>
              <a:rPr lang="fr-FR" sz="1200" dirty="0" smtClean="0"/>
              <a:t>Cet espace de repli est utilisé à court terme pour du stockage provisoire avant que les œuvres ne soient déplacées dans l’espace de traitement.</a:t>
            </a:r>
          </a:p>
          <a:p>
            <a:pPr algn="just"/>
            <a:r>
              <a:rPr lang="fr-FR" sz="1200" dirty="0" smtClean="0"/>
              <a:t>L’espace de traitement permettra de stabiliser les œuvres dégradées (assèchement, etc.) ou les préparer à des traitements spécifiques (congélation, par exemple). Cet espace doit être suffisamment grand pour permettre de déployer la collection sinistrée. Un espace mutualisé peut, à ce titre être intéressant. </a:t>
            </a:r>
          </a:p>
        </p:txBody>
      </p:sp>
      <p:sp>
        <p:nvSpPr>
          <p:cNvPr id="5" name="ZoneTexte 4"/>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4" name="Sous-titre 2"/>
          <p:cNvSpPr>
            <a:spLocks noGrp="1"/>
          </p:cNvSpPr>
          <p:nvPr>
            <p:ph type="subTitle" idx="1"/>
          </p:nvPr>
        </p:nvSpPr>
        <p:spPr>
          <a:xfrm>
            <a:off x="1028699" y="8895400"/>
            <a:ext cx="5143501" cy="730233"/>
          </a:xfrm>
        </p:spPr>
        <p:txBody>
          <a:bodyPr/>
          <a:lstStyle/>
          <a:p>
            <a:r>
              <a:rPr lang="fr-FR" i="1" dirty="0" smtClean="0">
                <a:latin typeface="Candara" panose="020E0502030303020204" pitchFamily="34" charset="0"/>
              </a:rPr>
              <a:t>C’est à vous !</a:t>
            </a:r>
            <a:endParaRPr lang="fr-FR" i="1" dirty="0">
              <a:latin typeface="Candara" panose="020E0502030303020204" pitchFamily="34" charset="0"/>
            </a:endParaRPr>
          </a:p>
        </p:txBody>
      </p:sp>
    </p:spTree>
    <p:extLst>
      <p:ext uri="{BB962C8B-B14F-4D97-AF65-F5344CB8AC3E}">
        <p14:creationId xmlns:p14="http://schemas.microsoft.com/office/powerpoint/2010/main" val="82453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351" y="2078392"/>
            <a:ext cx="5829300" cy="1479817"/>
          </a:xfrm>
        </p:spPr>
        <p:txBody>
          <a:bodyPr/>
          <a:lstStyle/>
          <a:p>
            <a:r>
              <a:rPr lang="fr-FR" dirty="0" smtClean="0">
                <a:latin typeface="Candara" panose="020E0502030303020204" pitchFamily="34" charset="0"/>
              </a:rPr>
              <a:t>Plan de sauvegarde des biens culturels</a:t>
            </a:r>
            <a:endParaRPr lang="fr-FR" dirty="0">
              <a:latin typeface="Candara" panose="020E0502030303020204" pitchFamily="34" charset="0"/>
            </a:endParaRPr>
          </a:p>
        </p:txBody>
      </p:sp>
      <p:sp>
        <p:nvSpPr>
          <p:cNvPr id="3" name="Sous-titre 2"/>
          <p:cNvSpPr>
            <a:spLocks noGrp="1"/>
          </p:cNvSpPr>
          <p:nvPr>
            <p:ph type="subTitle" idx="1"/>
          </p:nvPr>
        </p:nvSpPr>
        <p:spPr>
          <a:xfrm>
            <a:off x="857251" y="6700391"/>
            <a:ext cx="5143501" cy="730233"/>
          </a:xfrm>
        </p:spPr>
        <p:txBody>
          <a:bodyPr/>
          <a:lstStyle/>
          <a:p>
            <a:r>
              <a:rPr lang="fr-FR" b="1" dirty="0" smtClean="0">
                <a:latin typeface="Candara" panose="020E0502030303020204" pitchFamily="34" charset="0"/>
              </a:rPr>
              <a:t>Tome 1</a:t>
            </a:r>
          </a:p>
          <a:p>
            <a:r>
              <a:rPr lang="fr-FR" b="1" dirty="0" smtClean="0">
                <a:latin typeface="Candara" panose="020E0502030303020204" pitchFamily="34" charset="0"/>
              </a:rPr>
              <a:t>Partie opérationnelle</a:t>
            </a:r>
            <a:endParaRPr lang="fr-FR" b="1" dirty="0">
              <a:latin typeface="Candara" panose="020E0502030303020204" pitchFamily="34" charset="0"/>
            </a:endParaRPr>
          </a:p>
        </p:txBody>
      </p:sp>
      <p:sp>
        <p:nvSpPr>
          <p:cNvPr id="4" name="ZoneTexte 3"/>
          <p:cNvSpPr txBox="1"/>
          <p:nvPr/>
        </p:nvSpPr>
        <p:spPr>
          <a:xfrm>
            <a:off x="514351" y="8448261"/>
            <a:ext cx="4092438" cy="1200329"/>
          </a:xfrm>
          <a:prstGeom prst="rect">
            <a:avLst/>
          </a:prstGeom>
          <a:noFill/>
        </p:spPr>
        <p:txBody>
          <a:bodyPr wrap="square" rtlCol="0">
            <a:spAutoFit/>
          </a:bodyPr>
          <a:lstStyle/>
          <a:p>
            <a:r>
              <a:rPr lang="fr-FR" sz="1200" dirty="0">
                <a:solidFill>
                  <a:srgbClr val="00B0F0"/>
                </a:solidFill>
                <a:latin typeface="Candara" panose="020E0502030303020204" pitchFamily="34" charset="0"/>
              </a:rPr>
              <a:t>Nom du rédacteur : </a:t>
            </a:r>
          </a:p>
          <a:p>
            <a:r>
              <a:rPr lang="fr-FR" sz="1200" dirty="0">
                <a:solidFill>
                  <a:srgbClr val="00B0F0"/>
                </a:solidFill>
                <a:latin typeface="Candara" panose="020E0502030303020204" pitchFamily="34" charset="0"/>
              </a:rPr>
              <a:t>Nom du relecteur :</a:t>
            </a:r>
          </a:p>
          <a:p>
            <a:r>
              <a:rPr lang="fr-FR" sz="1200" dirty="0">
                <a:solidFill>
                  <a:srgbClr val="00B0F0"/>
                </a:solidFill>
                <a:latin typeface="Candara" panose="020E0502030303020204" pitchFamily="34" charset="0"/>
              </a:rPr>
              <a:t>Validé le : </a:t>
            </a:r>
          </a:p>
          <a:p>
            <a:r>
              <a:rPr lang="fr-FR" sz="1200" dirty="0">
                <a:solidFill>
                  <a:srgbClr val="00B0F0"/>
                </a:solidFill>
                <a:latin typeface="Candara" panose="020E0502030303020204" pitchFamily="34" charset="0"/>
              </a:rPr>
              <a:t>N° de version :</a:t>
            </a:r>
          </a:p>
          <a:p>
            <a:r>
              <a:rPr lang="fr-FR" sz="1200" dirty="0">
                <a:solidFill>
                  <a:srgbClr val="00B0F0"/>
                </a:solidFill>
                <a:latin typeface="Candara" panose="020E0502030303020204" pitchFamily="34" charset="0"/>
              </a:rPr>
              <a:t>Date d’actualisation :</a:t>
            </a:r>
          </a:p>
          <a:p>
            <a:r>
              <a:rPr lang="fr-FR" sz="1200" dirty="0">
                <a:solidFill>
                  <a:srgbClr val="00B0F0"/>
                </a:solidFill>
                <a:latin typeface="Candara" panose="020E0502030303020204" pitchFamily="34" charset="0"/>
              </a:rPr>
              <a:t>Exemplaire n° :</a:t>
            </a:r>
          </a:p>
        </p:txBody>
      </p:sp>
      <p:sp>
        <p:nvSpPr>
          <p:cNvPr id="5" name="Sous-titre 2"/>
          <p:cNvSpPr txBox="1">
            <a:spLocks/>
          </p:cNvSpPr>
          <p:nvPr/>
        </p:nvSpPr>
        <p:spPr>
          <a:xfrm>
            <a:off x="857251" y="4018511"/>
            <a:ext cx="5143501" cy="651465"/>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dirty="0">
                <a:solidFill>
                  <a:srgbClr val="00B0F0"/>
                </a:solidFill>
                <a:latin typeface="Candara" panose="020E0502030303020204" pitchFamily="34" charset="0"/>
              </a:rPr>
              <a:t>Nom du musée</a:t>
            </a:r>
          </a:p>
        </p:txBody>
      </p:sp>
      <p:sp>
        <p:nvSpPr>
          <p:cNvPr id="6" name="ZoneTexte 5"/>
          <p:cNvSpPr txBox="1"/>
          <p:nvPr/>
        </p:nvSpPr>
        <p:spPr>
          <a:xfrm>
            <a:off x="1292088" y="5318281"/>
            <a:ext cx="4273827" cy="369332"/>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Photo</a:t>
            </a:r>
          </a:p>
        </p:txBody>
      </p:sp>
      <p:sp>
        <p:nvSpPr>
          <p:cNvPr id="7" name="ZoneTexte 6"/>
          <p:cNvSpPr txBox="1"/>
          <p:nvPr/>
        </p:nvSpPr>
        <p:spPr>
          <a:xfrm>
            <a:off x="238538" y="222820"/>
            <a:ext cx="2975114" cy="369332"/>
          </a:xfrm>
          <a:prstGeom prst="rect">
            <a:avLst/>
          </a:prstGeom>
          <a:noFill/>
        </p:spPr>
        <p:txBody>
          <a:bodyPr wrap="square" rtlCol="0">
            <a:spAutoFit/>
          </a:bodyPr>
          <a:lstStyle/>
          <a:p>
            <a:r>
              <a:rPr lang="fr-FR" dirty="0">
                <a:solidFill>
                  <a:srgbClr val="00B0F0"/>
                </a:solidFill>
                <a:latin typeface="Candara" panose="020E0502030303020204" pitchFamily="34" charset="0"/>
              </a:rPr>
              <a:t>Insérer Logo</a:t>
            </a: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97828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867188" y="2090131"/>
            <a:ext cx="5143501" cy="4644044"/>
          </a:xfrm>
          <a:prstGeom prst="rect">
            <a:avLst/>
          </a:prstGeom>
        </p:spPr>
        <p:txBody>
          <a:bodyPr vert="horz" lIns="91441" tIns="45720" rIns="91441"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fr-FR" sz="1600" i="1" dirty="0" smtClean="0">
                <a:solidFill>
                  <a:srgbClr val="00B0F0"/>
                </a:solidFill>
                <a:latin typeface="Candara" panose="020E0502030303020204" pitchFamily="34" charset="0"/>
              </a:rPr>
              <a:t>Cette page est facultative. Elle est utile si votre bâtiment présente des risques susceptibles de ralentir l’intervention des pompiers.</a:t>
            </a:r>
          </a:p>
          <a:p>
            <a:r>
              <a:rPr lang="fr-FR" sz="1600" i="1" dirty="0" smtClean="0">
                <a:solidFill>
                  <a:srgbClr val="00B0F0"/>
                </a:solidFill>
                <a:latin typeface="Candara" panose="020E0502030303020204" pitchFamily="34" charset="0"/>
              </a:rPr>
              <a:t>Si vous n’êtes pas concerné, retirez-la.</a:t>
            </a:r>
          </a:p>
          <a:p>
            <a:r>
              <a:rPr lang="fr-FR" sz="1600" dirty="0" smtClean="0">
                <a:solidFill>
                  <a:srgbClr val="00B0F0"/>
                </a:solidFill>
                <a:latin typeface="Candara" panose="020E0502030303020204" pitchFamily="34" charset="0"/>
              </a:rPr>
              <a:t>Indiquer de manière concise les consignes générales à destination des pompiers.</a:t>
            </a:r>
          </a:p>
          <a:p>
            <a:pPr marL="285750" indent="-285750" algn="just">
              <a:buFontTx/>
              <a:buChar char="-"/>
            </a:pPr>
            <a:r>
              <a:rPr lang="fr-FR" sz="1600" dirty="0" smtClean="0">
                <a:solidFill>
                  <a:srgbClr val="00B0F0"/>
                </a:solidFill>
                <a:latin typeface="Candara" panose="020E0502030303020204" pitchFamily="34" charset="0"/>
              </a:rPr>
              <a:t>Particularités du bâtiment : structure autoportante, etc.</a:t>
            </a:r>
          </a:p>
          <a:p>
            <a:pPr marL="285750" indent="-285750" algn="just">
              <a:buFontTx/>
              <a:buChar char="-"/>
            </a:pPr>
            <a:r>
              <a:rPr lang="fr-FR" sz="1600" dirty="0" smtClean="0">
                <a:solidFill>
                  <a:srgbClr val="00B0F0"/>
                </a:solidFill>
                <a:latin typeface="Candara" panose="020E0502030303020204" pitchFamily="34" charset="0"/>
              </a:rPr>
              <a:t>Les  contraintes d’accès</a:t>
            </a:r>
          </a:p>
          <a:p>
            <a:pPr marL="285750" indent="-285750" algn="just">
              <a:buFontTx/>
              <a:buChar char="-"/>
            </a:pPr>
            <a:r>
              <a:rPr lang="fr-FR" sz="1600" dirty="0" smtClean="0">
                <a:solidFill>
                  <a:srgbClr val="00B0F0"/>
                </a:solidFill>
                <a:latin typeface="Candara" panose="020E0502030303020204" pitchFamily="34" charset="0"/>
              </a:rPr>
              <a:t>Les risques spécifiques</a:t>
            </a:r>
            <a:endParaRPr lang="fr-FR" sz="1600" dirty="0">
              <a:solidFill>
                <a:srgbClr val="00B0F0"/>
              </a:solidFill>
              <a:latin typeface="Candara" panose="020E0502030303020204" pitchFamily="34" charset="0"/>
            </a:endParaRPr>
          </a:p>
        </p:txBody>
      </p:sp>
      <p:sp>
        <p:nvSpPr>
          <p:cNvPr id="8" name="ZoneTexte 7"/>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
        <p:nvSpPr>
          <p:cNvPr id="10" name="Titre 1"/>
          <p:cNvSpPr txBox="1">
            <a:spLocks/>
          </p:cNvSpPr>
          <p:nvPr/>
        </p:nvSpPr>
        <p:spPr>
          <a:xfrm>
            <a:off x="4591878" y="198782"/>
            <a:ext cx="2010189" cy="735495"/>
          </a:xfrm>
          <a:prstGeom prst="rect">
            <a:avLst/>
          </a:prstGeom>
        </p:spPr>
        <p:txBody>
          <a:bodyPr vert="horz" lIns="91440" tIns="45720" rIns="91440" bIns="45720" rtlCol="0" anchor="b">
            <a:normAutofit/>
          </a:bodyPr>
          <a:lstStyle>
            <a:lvl1pPr algn="ctr" defTabSz="685771" rtl="0" eaLnBrk="1" latinLnBrk="0" hangingPunct="1">
              <a:lnSpc>
                <a:spcPct val="90000"/>
              </a:lnSpc>
              <a:spcBef>
                <a:spcPct val="0"/>
              </a:spcBef>
              <a:buNone/>
              <a:defRPr sz="4499" kern="1200">
                <a:solidFill>
                  <a:schemeClr val="tx1"/>
                </a:solidFill>
                <a:latin typeface="+mj-lt"/>
                <a:ea typeface="+mj-ea"/>
                <a:cs typeface="+mj-cs"/>
              </a:defRPr>
            </a:lvl1pPr>
          </a:lstStyle>
          <a:p>
            <a:pPr algn="r"/>
            <a:r>
              <a:rPr lang="fr-FR" sz="2000" dirty="0" smtClean="0">
                <a:latin typeface="Candara" panose="020E0502030303020204" pitchFamily="34" charset="0"/>
              </a:rPr>
              <a:t>Fiche réflexe</a:t>
            </a:r>
            <a:endParaRPr lang="fr-FR" sz="2000" dirty="0">
              <a:latin typeface="Candara" panose="020E0502030303020204" pitchFamily="34" charset="0"/>
            </a:endParaRPr>
          </a:p>
        </p:txBody>
      </p:sp>
      <p:cxnSp>
        <p:nvCxnSpPr>
          <p:cNvPr id="11" name="Connecteur droit 10"/>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52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9" y="551469"/>
            <a:ext cx="5915025" cy="1914702"/>
          </a:xfrm>
        </p:spPr>
        <p:txBody>
          <a:bodyPr/>
          <a:lstStyle/>
          <a:p>
            <a:pPr algn="ctr"/>
            <a:r>
              <a:rPr lang="fr-FR" dirty="0" smtClean="0"/>
              <a:t>Légende type </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5" name="ZoneTexte 4"/>
          <p:cNvSpPr txBox="1"/>
          <p:nvPr/>
        </p:nvSpPr>
        <p:spPr>
          <a:xfrm>
            <a:off x="60886" y="129453"/>
            <a:ext cx="6325627" cy="1015663"/>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Copiez/coller les éléments de légendes (pictogramme et texte) ci-dessous sur vos plans, en fonction de votre situation et des informations essentielles à signaler (porte coupe-feu, RIA, accès, etc.). Ces informations ne sont pas toutes nécessaires, pensez qu’elles doivent servir aux pompiers en cas d’intervention. En cas de doute, n’hésitez pas à les solliciter</a:t>
            </a:r>
            <a:r>
              <a:rPr lang="fr-FR" sz="1200" dirty="0" smtClean="0">
                <a:solidFill>
                  <a:srgbClr val="FF0000"/>
                </a:solidFill>
                <a:latin typeface="Candara" panose="020E0502030303020204" pitchFamily="34" charset="0"/>
              </a:rPr>
              <a:t>.</a:t>
            </a:r>
          </a:p>
          <a:p>
            <a:pPr algn="just"/>
            <a:r>
              <a:rPr lang="fr-FR" sz="1200" dirty="0" smtClean="0">
                <a:solidFill>
                  <a:srgbClr val="FF0000"/>
                </a:solidFill>
                <a:latin typeface="Candara" panose="020E0502030303020204" pitchFamily="34" charset="0"/>
              </a:rPr>
              <a:t>Après avoir complété les plans, retirez cette page.</a:t>
            </a:r>
            <a:endParaRPr lang="fr-FR" sz="1200" dirty="0">
              <a:solidFill>
                <a:srgbClr val="FF0000"/>
              </a:solidFill>
              <a:latin typeface="Candara" panose="020E0502030303020204" pitchFamily="34" charset="0"/>
            </a:endParaRPr>
          </a:p>
        </p:txBody>
      </p:sp>
      <p:sp>
        <p:nvSpPr>
          <p:cNvPr id="6" name="Titre 1"/>
          <p:cNvSpPr txBox="1">
            <a:spLocks/>
          </p:cNvSpPr>
          <p:nvPr/>
        </p:nvSpPr>
        <p:spPr>
          <a:xfrm>
            <a:off x="3419061" y="1321605"/>
            <a:ext cx="3202884" cy="735495"/>
          </a:xfrm>
          <a:prstGeom prst="rect">
            <a:avLst/>
          </a:prstGeom>
        </p:spPr>
        <p:txBody>
          <a:bodyPr vert="horz" lIns="91441" tIns="45720" rIns="91441"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Bâtiment/équipement</a:t>
            </a:r>
          </a:p>
        </p:txBody>
      </p:sp>
      <p:cxnSp>
        <p:nvCxnSpPr>
          <p:cNvPr id="7" name="Connecteur droit 6"/>
          <p:cNvCxnSpPr/>
          <p:nvPr/>
        </p:nvCxnSpPr>
        <p:spPr>
          <a:xfrm flipH="1">
            <a:off x="3443122" y="186123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rotWithShape="1">
          <a:blip r:embed="rId3"/>
          <a:srcRect l="14188" t="6838" r="79816" b="89197"/>
          <a:stretch/>
        </p:blipFill>
        <p:spPr>
          <a:xfrm>
            <a:off x="688502" y="2057101"/>
            <a:ext cx="382772" cy="180753"/>
          </a:xfrm>
          <a:prstGeom prst="rect">
            <a:avLst/>
          </a:prstGeom>
        </p:spPr>
      </p:pic>
      <p:sp>
        <p:nvSpPr>
          <p:cNvPr id="9" name="ZoneTexte 8"/>
          <p:cNvSpPr txBox="1"/>
          <p:nvPr/>
        </p:nvSpPr>
        <p:spPr>
          <a:xfrm>
            <a:off x="964945" y="2015975"/>
            <a:ext cx="2866022" cy="261738"/>
          </a:xfrm>
          <a:prstGeom prst="rect">
            <a:avLst/>
          </a:prstGeom>
          <a:noFill/>
        </p:spPr>
        <p:txBody>
          <a:bodyPr wrap="square" rtlCol="0">
            <a:spAutoFit/>
          </a:bodyPr>
          <a:lstStyle/>
          <a:p>
            <a:r>
              <a:rPr lang="fr-FR" sz="1101" dirty="0"/>
              <a:t>Cheminement d’évacuation</a:t>
            </a:r>
            <a:endParaRPr lang="fr-FR" dirty="0"/>
          </a:p>
        </p:txBody>
      </p:sp>
      <p:sp>
        <p:nvSpPr>
          <p:cNvPr id="10" name="ZoneTexte 9"/>
          <p:cNvSpPr txBox="1"/>
          <p:nvPr/>
        </p:nvSpPr>
        <p:spPr>
          <a:xfrm>
            <a:off x="964945" y="2237852"/>
            <a:ext cx="2866022" cy="261738"/>
          </a:xfrm>
          <a:prstGeom prst="rect">
            <a:avLst/>
          </a:prstGeom>
          <a:noFill/>
        </p:spPr>
        <p:txBody>
          <a:bodyPr wrap="square" rtlCol="0">
            <a:spAutoFit/>
          </a:bodyPr>
          <a:lstStyle/>
          <a:p>
            <a:r>
              <a:rPr lang="fr-FR" sz="1101" dirty="0"/>
              <a:t>Issue de secours</a:t>
            </a:r>
            <a:endParaRPr lang="fr-FR" dirty="0"/>
          </a:p>
        </p:txBody>
      </p:sp>
      <p:sp>
        <p:nvSpPr>
          <p:cNvPr id="11" name="ZoneTexte 10"/>
          <p:cNvSpPr txBox="1"/>
          <p:nvPr/>
        </p:nvSpPr>
        <p:spPr>
          <a:xfrm>
            <a:off x="957851" y="2455463"/>
            <a:ext cx="2866022" cy="261738"/>
          </a:xfrm>
          <a:prstGeom prst="rect">
            <a:avLst/>
          </a:prstGeom>
          <a:noFill/>
        </p:spPr>
        <p:txBody>
          <a:bodyPr wrap="square" rtlCol="0">
            <a:spAutoFit/>
          </a:bodyPr>
          <a:lstStyle/>
          <a:p>
            <a:r>
              <a:rPr lang="fr-FR" sz="1101" dirty="0"/>
              <a:t>Accès niveau supérieur</a:t>
            </a:r>
            <a:endParaRPr lang="fr-FR" dirty="0"/>
          </a:p>
        </p:txBody>
      </p:sp>
      <p:sp>
        <p:nvSpPr>
          <p:cNvPr id="12" name="ZoneTexte 11"/>
          <p:cNvSpPr txBox="1"/>
          <p:nvPr/>
        </p:nvSpPr>
        <p:spPr>
          <a:xfrm>
            <a:off x="957851" y="2677340"/>
            <a:ext cx="2866022" cy="261738"/>
          </a:xfrm>
          <a:prstGeom prst="rect">
            <a:avLst/>
          </a:prstGeom>
          <a:noFill/>
        </p:spPr>
        <p:txBody>
          <a:bodyPr wrap="square" rtlCol="0">
            <a:spAutoFit/>
          </a:bodyPr>
          <a:lstStyle/>
          <a:p>
            <a:r>
              <a:rPr lang="fr-FR" sz="1101" dirty="0"/>
              <a:t>Accès niveau inférieur</a:t>
            </a:r>
            <a:endParaRPr lang="fr-FR" dirty="0"/>
          </a:p>
        </p:txBody>
      </p:sp>
      <p:sp>
        <p:nvSpPr>
          <p:cNvPr id="13" name="ZoneTexte 12"/>
          <p:cNvSpPr txBox="1"/>
          <p:nvPr/>
        </p:nvSpPr>
        <p:spPr>
          <a:xfrm>
            <a:off x="957851" y="2920056"/>
            <a:ext cx="2866022" cy="261738"/>
          </a:xfrm>
          <a:prstGeom prst="rect">
            <a:avLst/>
          </a:prstGeom>
          <a:noFill/>
        </p:spPr>
        <p:txBody>
          <a:bodyPr wrap="square" rtlCol="0">
            <a:spAutoFit/>
          </a:bodyPr>
          <a:lstStyle/>
          <a:p>
            <a:r>
              <a:rPr lang="fr-FR" sz="1101" dirty="0"/>
              <a:t>Extincteur sur roues</a:t>
            </a:r>
            <a:endParaRPr lang="fr-FR" dirty="0"/>
          </a:p>
        </p:txBody>
      </p:sp>
      <p:sp>
        <p:nvSpPr>
          <p:cNvPr id="14" name="ZoneTexte 13"/>
          <p:cNvSpPr txBox="1"/>
          <p:nvPr/>
        </p:nvSpPr>
        <p:spPr>
          <a:xfrm>
            <a:off x="957851" y="3141934"/>
            <a:ext cx="2866022" cy="261738"/>
          </a:xfrm>
          <a:prstGeom prst="rect">
            <a:avLst/>
          </a:prstGeom>
          <a:noFill/>
        </p:spPr>
        <p:txBody>
          <a:bodyPr wrap="square" rtlCol="0">
            <a:spAutoFit/>
          </a:bodyPr>
          <a:lstStyle/>
          <a:p>
            <a:r>
              <a:rPr lang="fr-FR" sz="1101" dirty="0"/>
              <a:t>Extincteur portatif</a:t>
            </a:r>
            <a:endParaRPr lang="fr-FR" dirty="0"/>
          </a:p>
        </p:txBody>
      </p:sp>
      <p:sp>
        <p:nvSpPr>
          <p:cNvPr id="15" name="ZoneTexte 14"/>
          <p:cNvSpPr txBox="1"/>
          <p:nvPr/>
        </p:nvSpPr>
        <p:spPr>
          <a:xfrm>
            <a:off x="950757" y="3359544"/>
            <a:ext cx="2866022" cy="261738"/>
          </a:xfrm>
          <a:prstGeom prst="rect">
            <a:avLst/>
          </a:prstGeom>
          <a:noFill/>
        </p:spPr>
        <p:txBody>
          <a:bodyPr wrap="square" rtlCol="0">
            <a:spAutoFit/>
          </a:bodyPr>
          <a:lstStyle/>
          <a:p>
            <a:r>
              <a:rPr lang="fr-FR" sz="1101" dirty="0"/>
              <a:t>Extincteur eau + additif</a:t>
            </a:r>
            <a:endParaRPr lang="fr-FR" dirty="0"/>
          </a:p>
        </p:txBody>
      </p:sp>
      <p:sp>
        <p:nvSpPr>
          <p:cNvPr id="16" name="ZoneTexte 15"/>
          <p:cNvSpPr txBox="1"/>
          <p:nvPr/>
        </p:nvSpPr>
        <p:spPr>
          <a:xfrm>
            <a:off x="950757" y="3581422"/>
            <a:ext cx="2866022" cy="261738"/>
          </a:xfrm>
          <a:prstGeom prst="rect">
            <a:avLst/>
          </a:prstGeom>
          <a:noFill/>
        </p:spPr>
        <p:txBody>
          <a:bodyPr wrap="square" rtlCol="0">
            <a:spAutoFit/>
          </a:bodyPr>
          <a:lstStyle/>
          <a:p>
            <a:r>
              <a:rPr lang="fr-FR" sz="1101" dirty="0"/>
              <a:t>Extincteur CO2</a:t>
            </a:r>
            <a:endParaRPr lang="fr-FR" dirty="0"/>
          </a:p>
        </p:txBody>
      </p:sp>
      <p:sp>
        <p:nvSpPr>
          <p:cNvPr id="18" name="ZoneTexte 17"/>
          <p:cNvSpPr txBox="1"/>
          <p:nvPr/>
        </p:nvSpPr>
        <p:spPr>
          <a:xfrm>
            <a:off x="964945" y="3824136"/>
            <a:ext cx="2866022" cy="261738"/>
          </a:xfrm>
          <a:prstGeom prst="rect">
            <a:avLst/>
          </a:prstGeom>
          <a:noFill/>
        </p:spPr>
        <p:txBody>
          <a:bodyPr wrap="square" rtlCol="0">
            <a:spAutoFit/>
          </a:bodyPr>
          <a:lstStyle/>
          <a:p>
            <a:r>
              <a:rPr lang="fr-FR" sz="1101" dirty="0"/>
              <a:t>Extincteur à poudre</a:t>
            </a:r>
            <a:endParaRPr lang="fr-FR" dirty="0"/>
          </a:p>
        </p:txBody>
      </p:sp>
      <p:sp>
        <p:nvSpPr>
          <p:cNvPr id="19" name="ZoneTexte 18"/>
          <p:cNvSpPr txBox="1"/>
          <p:nvPr/>
        </p:nvSpPr>
        <p:spPr>
          <a:xfrm>
            <a:off x="964945" y="4046015"/>
            <a:ext cx="2866022" cy="261738"/>
          </a:xfrm>
          <a:prstGeom prst="rect">
            <a:avLst/>
          </a:prstGeom>
          <a:noFill/>
        </p:spPr>
        <p:txBody>
          <a:bodyPr wrap="square" rtlCol="0">
            <a:spAutoFit/>
          </a:bodyPr>
          <a:lstStyle/>
          <a:p>
            <a:r>
              <a:rPr lang="fr-FR" sz="1101" dirty="0"/>
              <a:t>Robinet incendie armé</a:t>
            </a:r>
            <a:endParaRPr lang="fr-FR" dirty="0"/>
          </a:p>
        </p:txBody>
      </p:sp>
      <p:sp>
        <p:nvSpPr>
          <p:cNvPr id="20" name="ZoneTexte 19"/>
          <p:cNvSpPr txBox="1"/>
          <p:nvPr/>
        </p:nvSpPr>
        <p:spPr>
          <a:xfrm>
            <a:off x="957851" y="4263624"/>
            <a:ext cx="2866022" cy="261738"/>
          </a:xfrm>
          <a:prstGeom prst="rect">
            <a:avLst/>
          </a:prstGeom>
          <a:noFill/>
        </p:spPr>
        <p:txBody>
          <a:bodyPr wrap="square" rtlCol="0">
            <a:spAutoFit/>
          </a:bodyPr>
          <a:lstStyle/>
          <a:p>
            <a:r>
              <a:rPr lang="fr-FR" sz="1101" dirty="0"/>
              <a:t>Couverture anti-feu</a:t>
            </a:r>
            <a:endParaRPr lang="fr-FR" dirty="0"/>
          </a:p>
        </p:txBody>
      </p:sp>
      <p:sp>
        <p:nvSpPr>
          <p:cNvPr id="21" name="ZoneTexte 20"/>
          <p:cNvSpPr txBox="1"/>
          <p:nvPr/>
        </p:nvSpPr>
        <p:spPr>
          <a:xfrm>
            <a:off x="957851" y="4485502"/>
            <a:ext cx="2866022" cy="261738"/>
          </a:xfrm>
          <a:prstGeom prst="rect">
            <a:avLst/>
          </a:prstGeom>
          <a:noFill/>
        </p:spPr>
        <p:txBody>
          <a:bodyPr wrap="square" rtlCol="0">
            <a:spAutoFit/>
          </a:bodyPr>
          <a:lstStyle/>
          <a:p>
            <a:r>
              <a:rPr lang="fr-FR" sz="1101" dirty="0"/>
              <a:t>Boitier de déclenchement d’alarme</a:t>
            </a:r>
            <a:endParaRPr lang="fr-FR" dirty="0"/>
          </a:p>
        </p:txBody>
      </p:sp>
      <p:sp>
        <p:nvSpPr>
          <p:cNvPr id="22" name="ZoneTexte 21"/>
          <p:cNvSpPr txBox="1"/>
          <p:nvPr/>
        </p:nvSpPr>
        <p:spPr>
          <a:xfrm>
            <a:off x="957851" y="4728217"/>
            <a:ext cx="2866022" cy="261738"/>
          </a:xfrm>
          <a:prstGeom prst="rect">
            <a:avLst/>
          </a:prstGeom>
          <a:noFill/>
        </p:spPr>
        <p:txBody>
          <a:bodyPr wrap="square" rtlCol="0">
            <a:spAutoFit/>
          </a:bodyPr>
          <a:lstStyle/>
          <a:p>
            <a:r>
              <a:rPr lang="fr-FR" sz="1101" dirty="0"/>
              <a:t>Equipements de lutte incendie</a:t>
            </a:r>
            <a:endParaRPr lang="fr-FR" dirty="0"/>
          </a:p>
        </p:txBody>
      </p:sp>
      <p:sp>
        <p:nvSpPr>
          <p:cNvPr id="23" name="ZoneTexte 22"/>
          <p:cNvSpPr txBox="1"/>
          <p:nvPr/>
        </p:nvSpPr>
        <p:spPr>
          <a:xfrm>
            <a:off x="957851" y="4950095"/>
            <a:ext cx="2866022" cy="261738"/>
          </a:xfrm>
          <a:prstGeom prst="rect">
            <a:avLst/>
          </a:prstGeom>
          <a:noFill/>
        </p:spPr>
        <p:txBody>
          <a:bodyPr wrap="square" rtlCol="0">
            <a:spAutoFit/>
          </a:bodyPr>
          <a:lstStyle/>
          <a:p>
            <a:r>
              <a:rPr lang="fr-FR" sz="1101" dirty="0"/>
              <a:t>Echelle incendie</a:t>
            </a:r>
            <a:endParaRPr lang="fr-FR" dirty="0"/>
          </a:p>
        </p:txBody>
      </p:sp>
      <p:sp>
        <p:nvSpPr>
          <p:cNvPr id="24" name="ZoneTexte 23"/>
          <p:cNvSpPr txBox="1"/>
          <p:nvPr/>
        </p:nvSpPr>
        <p:spPr>
          <a:xfrm>
            <a:off x="950757" y="5167705"/>
            <a:ext cx="2866022" cy="261738"/>
          </a:xfrm>
          <a:prstGeom prst="rect">
            <a:avLst/>
          </a:prstGeom>
          <a:noFill/>
        </p:spPr>
        <p:txBody>
          <a:bodyPr wrap="square" rtlCol="0">
            <a:spAutoFit/>
          </a:bodyPr>
          <a:lstStyle/>
          <a:p>
            <a:r>
              <a:rPr lang="fr-FR" sz="1101" dirty="0"/>
              <a:t>Téléphone de secours</a:t>
            </a:r>
            <a:endParaRPr lang="fr-FR" dirty="0"/>
          </a:p>
        </p:txBody>
      </p:sp>
      <p:sp>
        <p:nvSpPr>
          <p:cNvPr id="25" name="ZoneTexte 24"/>
          <p:cNvSpPr txBox="1"/>
          <p:nvPr/>
        </p:nvSpPr>
        <p:spPr>
          <a:xfrm>
            <a:off x="950757" y="5389583"/>
            <a:ext cx="2866022" cy="261738"/>
          </a:xfrm>
          <a:prstGeom prst="rect">
            <a:avLst/>
          </a:prstGeom>
          <a:noFill/>
        </p:spPr>
        <p:txBody>
          <a:bodyPr wrap="square" rtlCol="0">
            <a:spAutoFit/>
          </a:bodyPr>
          <a:lstStyle/>
          <a:p>
            <a:r>
              <a:rPr lang="fr-FR" sz="1101" dirty="0"/>
              <a:t>Porte coupe-feu</a:t>
            </a:r>
            <a:endParaRPr lang="fr-FR" dirty="0"/>
          </a:p>
        </p:txBody>
      </p:sp>
      <p:sp>
        <p:nvSpPr>
          <p:cNvPr id="26" name="ZoneTexte 25"/>
          <p:cNvSpPr txBox="1"/>
          <p:nvPr/>
        </p:nvSpPr>
        <p:spPr>
          <a:xfrm>
            <a:off x="961390" y="5585612"/>
            <a:ext cx="2866022" cy="261738"/>
          </a:xfrm>
          <a:prstGeom prst="rect">
            <a:avLst/>
          </a:prstGeom>
          <a:noFill/>
        </p:spPr>
        <p:txBody>
          <a:bodyPr wrap="square" rtlCol="0">
            <a:spAutoFit/>
          </a:bodyPr>
          <a:lstStyle/>
          <a:p>
            <a:r>
              <a:rPr lang="fr-FR" sz="1101" dirty="0"/>
              <a:t>Vanne de coupure</a:t>
            </a:r>
            <a:endParaRPr lang="fr-FR" dirty="0"/>
          </a:p>
        </p:txBody>
      </p:sp>
      <p:sp>
        <p:nvSpPr>
          <p:cNvPr id="27" name="ZoneTexte 26"/>
          <p:cNvSpPr txBox="1"/>
          <p:nvPr/>
        </p:nvSpPr>
        <p:spPr>
          <a:xfrm>
            <a:off x="961390" y="5807490"/>
            <a:ext cx="2866022" cy="261738"/>
          </a:xfrm>
          <a:prstGeom prst="rect">
            <a:avLst/>
          </a:prstGeom>
          <a:noFill/>
        </p:spPr>
        <p:txBody>
          <a:bodyPr wrap="square" rtlCol="0">
            <a:spAutoFit/>
          </a:bodyPr>
          <a:lstStyle/>
          <a:p>
            <a:r>
              <a:rPr lang="fr-FR" sz="1101" dirty="0"/>
              <a:t>Baie accessible aux pompiers</a:t>
            </a:r>
            <a:endParaRPr lang="fr-FR" dirty="0"/>
          </a:p>
        </p:txBody>
      </p:sp>
      <p:sp>
        <p:nvSpPr>
          <p:cNvPr id="28" name="ZoneTexte 27"/>
          <p:cNvSpPr txBox="1"/>
          <p:nvPr/>
        </p:nvSpPr>
        <p:spPr>
          <a:xfrm>
            <a:off x="961390" y="6050206"/>
            <a:ext cx="2866022" cy="261738"/>
          </a:xfrm>
          <a:prstGeom prst="rect">
            <a:avLst/>
          </a:prstGeom>
          <a:noFill/>
        </p:spPr>
        <p:txBody>
          <a:bodyPr wrap="square" rtlCol="0">
            <a:spAutoFit/>
          </a:bodyPr>
          <a:lstStyle/>
          <a:p>
            <a:r>
              <a:rPr lang="fr-FR" sz="1101" dirty="0"/>
              <a:t>Avertisseur sonore</a:t>
            </a:r>
            <a:endParaRPr lang="fr-FR" dirty="0"/>
          </a:p>
        </p:txBody>
      </p:sp>
      <p:sp>
        <p:nvSpPr>
          <p:cNvPr id="29" name="ZoneTexte 28"/>
          <p:cNvSpPr txBox="1"/>
          <p:nvPr/>
        </p:nvSpPr>
        <p:spPr>
          <a:xfrm>
            <a:off x="961390" y="6272084"/>
            <a:ext cx="2866022" cy="261738"/>
          </a:xfrm>
          <a:prstGeom prst="rect">
            <a:avLst/>
          </a:prstGeom>
          <a:noFill/>
        </p:spPr>
        <p:txBody>
          <a:bodyPr wrap="square" rtlCol="0">
            <a:spAutoFit/>
          </a:bodyPr>
          <a:lstStyle/>
          <a:p>
            <a:r>
              <a:rPr lang="fr-FR" sz="1101" dirty="0" err="1"/>
              <a:t>Décondamnation</a:t>
            </a:r>
            <a:r>
              <a:rPr lang="fr-FR" sz="1101" dirty="0"/>
              <a:t> issue de secours</a:t>
            </a:r>
            <a:endParaRPr lang="fr-FR" dirty="0"/>
          </a:p>
        </p:txBody>
      </p:sp>
      <p:sp>
        <p:nvSpPr>
          <p:cNvPr id="30" name="ZoneTexte 29"/>
          <p:cNvSpPr txBox="1"/>
          <p:nvPr/>
        </p:nvSpPr>
        <p:spPr>
          <a:xfrm>
            <a:off x="954296" y="6489694"/>
            <a:ext cx="2866022" cy="261738"/>
          </a:xfrm>
          <a:prstGeom prst="rect">
            <a:avLst/>
          </a:prstGeom>
          <a:noFill/>
        </p:spPr>
        <p:txBody>
          <a:bodyPr wrap="square" rtlCol="0">
            <a:spAutoFit/>
          </a:bodyPr>
          <a:lstStyle/>
          <a:p>
            <a:r>
              <a:rPr lang="fr-FR" sz="1101" dirty="0"/>
              <a:t>Centrale d’alarme incendie</a:t>
            </a:r>
            <a:endParaRPr lang="fr-FR" dirty="0"/>
          </a:p>
        </p:txBody>
      </p:sp>
      <p:sp>
        <p:nvSpPr>
          <p:cNvPr id="32" name="ZoneTexte 31"/>
          <p:cNvSpPr txBox="1"/>
          <p:nvPr/>
        </p:nvSpPr>
        <p:spPr>
          <a:xfrm>
            <a:off x="3547724" y="2007954"/>
            <a:ext cx="2866022" cy="261738"/>
          </a:xfrm>
          <a:prstGeom prst="rect">
            <a:avLst/>
          </a:prstGeom>
          <a:noFill/>
        </p:spPr>
        <p:txBody>
          <a:bodyPr wrap="square" rtlCol="0">
            <a:spAutoFit/>
          </a:bodyPr>
          <a:lstStyle/>
          <a:p>
            <a:r>
              <a:rPr lang="fr-FR" sz="1101" dirty="0"/>
              <a:t>Commande de désenfumage</a:t>
            </a:r>
            <a:endParaRPr lang="fr-FR" dirty="0"/>
          </a:p>
        </p:txBody>
      </p:sp>
      <p:sp>
        <p:nvSpPr>
          <p:cNvPr id="33" name="ZoneTexte 32"/>
          <p:cNvSpPr txBox="1"/>
          <p:nvPr/>
        </p:nvSpPr>
        <p:spPr>
          <a:xfrm>
            <a:off x="3547724" y="2229832"/>
            <a:ext cx="2866022" cy="261738"/>
          </a:xfrm>
          <a:prstGeom prst="rect">
            <a:avLst/>
          </a:prstGeom>
          <a:noFill/>
        </p:spPr>
        <p:txBody>
          <a:bodyPr wrap="square" rtlCol="0">
            <a:spAutoFit/>
          </a:bodyPr>
          <a:lstStyle/>
          <a:p>
            <a:r>
              <a:rPr lang="fr-FR" sz="1101" dirty="0"/>
              <a:t>Détecteur de fumée</a:t>
            </a:r>
            <a:endParaRPr lang="fr-FR" dirty="0"/>
          </a:p>
        </p:txBody>
      </p:sp>
      <p:sp>
        <p:nvSpPr>
          <p:cNvPr id="34" name="ZoneTexte 33"/>
          <p:cNvSpPr txBox="1"/>
          <p:nvPr/>
        </p:nvSpPr>
        <p:spPr>
          <a:xfrm>
            <a:off x="3540630" y="2447442"/>
            <a:ext cx="2866022" cy="261738"/>
          </a:xfrm>
          <a:prstGeom prst="rect">
            <a:avLst/>
          </a:prstGeom>
          <a:noFill/>
        </p:spPr>
        <p:txBody>
          <a:bodyPr wrap="square" rtlCol="0">
            <a:spAutoFit/>
          </a:bodyPr>
          <a:lstStyle/>
          <a:p>
            <a:r>
              <a:rPr lang="fr-FR" sz="1101" dirty="0"/>
              <a:t>Tableau général basse tension</a:t>
            </a:r>
            <a:endParaRPr lang="fr-FR" dirty="0"/>
          </a:p>
        </p:txBody>
      </p:sp>
      <p:sp>
        <p:nvSpPr>
          <p:cNvPr id="35" name="ZoneTexte 34"/>
          <p:cNvSpPr txBox="1"/>
          <p:nvPr/>
        </p:nvSpPr>
        <p:spPr>
          <a:xfrm>
            <a:off x="3540630" y="2669320"/>
            <a:ext cx="2866022" cy="261738"/>
          </a:xfrm>
          <a:prstGeom prst="rect">
            <a:avLst/>
          </a:prstGeom>
          <a:noFill/>
        </p:spPr>
        <p:txBody>
          <a:bodyPr wrap="square" rtlCol="0">
            <a:spAutoFit/>
          </a:bodyPr>
          <a:lstStyle/>
          <a:p>
            <a:r>
              <a:rPr lang="fr-FR" sz="1101" dirty="0"/>
              <a:t>Coupure urgence électrique</a:t>
            </a:r>
            <a:endParaRPr lang="fr-FR" dirty="0"/>
          </a:p>
        </p:txBody>
      </p:sp>
      <p:sp>
        <p:nvSpPr>
          <p:cNvPr id="36" name="ZoneTexte 35"/>
          <p:cNvSpPr txBox="1"/>
          <p:nvPr/>
        </p:nvSpPr>
        <p:spPr>
          <a:xfrm>
            <a:off x="3540630" y="2912036"/>
            <a:ext cx="2866022" cy="261738"/>
          </a:xfrm>
          <a:prstGeom prst="rect">
            <a:avLst/>
          </a:prstGeom>
          <a:noFill/>
        </p:spPr>
        <p:txBody>
          <a:bodyPr wrap="square" rtlCol="0">
            <a:spAutoFit/>
          </a:bodyPr>
          <a:lstStyle/>
          <a:p>
            <a:r>
              <a:rPr lang="fr-FR" sz="1101" dirty="0"/>
              <a:t>Tableau électrique</a:t>
            </a:r>
            <a:endParaRPr lang="fr-FR" dirty="0"/>
          </a:p>
        </p:txBody>
      </p:sp>
      <p:sp>
        <p:nvSpPr>
          <p:cNvPr id="37" name="ZoneTexte 36"/>
          <p:cNvSpPr txBox="1"/>
          <p:nvPr/>
        </p:nvSpPr>
        <p:spPr>
          <a:xfrm>
            <a:off x="3540630" y="3133913"/>
            <a:ext cx="2866022" cy="261738"/>
          </a:xfrm>
          <a:prstGeom prst="rect">
            <a:avLst/>
          </a:prstGeom>
          <a:noFill/>
        </p:spPr>
        <p:txBody>
          <a:bodyPr wrap="square" rtlCol="0">
            <a:spAutoFit/>
          </a:bodyPr>
          <a:lstStyle/>
          <a:p>
            <a:r>
              <a:rPr lang="fr-FR" sz="1101" dirty="0"/>
              <a:t>Dispositif visuel d’alarme feu</a:t>
            </a:r>
            <a:endParaRPr lang="fr-FR" dirty="0"/>
          </a:p>
        </p:txBody>
      </p:sp>
      <p:sp>
        <p:nvSpPr>
          <p:cNvPr id="38" name="ZoneTexte 37"/>
          <p:cNvSpPr txBox="1"/>
          <p:nvPr/>
        </p:nvSpPr>
        <p:spPr>
          <a:xfrm>
            <a:off x="3533535" y="3351523"/>
            <a:ext cx="2866022" cy="261738"/>
          </a:xfrm>
          <a:prstGeom prst="rect">
            <a:avLst/>
          </a:prstGeom>
          <a:noFill/>
        </p:spPr>
        <p:txBody>
          <a:bodyPr wrap="square" rtlCol="0">
            <a:spAutoFit/>
          </a:bodyPr>
          <a:lstStyle/>
          <a:p>
            <a:r>
              <a:rPr lang="fr-FR" sz="1101" dirty="0"/>
              <a:t>Diffuseur sonore</a:t>
            </a:r>
            <a:endParaRPr lang="fr-FR" dirty="0"/>
          </a:p>
        </p:txBody>
      </p:sp>
      <p:sp>
        <p:nvSpPr>
          <p:cNvPr id="39" name="ZoneTexte 38"/>
          <p:cNvSpPr txBox="1"/>
          <p:nvPr/>
        </p:nvSpPr>
        <p:spPr>
          <a:xfrm>
            <a:off x="3533535" y="3573401"/>
            <a:ext cx="2866022" cy="261738"/>
          </a:xfrm>
          <a:prstGeom prst="rect">
            <a:avLst/>
          </a:prstGeom>
          <a:noFill/>
        </p:spPr>
        <p:txBody>
          <a:bodyPr wrap="square" rtlCol="0">
            <a:spAutoFit/>
          </a:bodyPr>
          <a:lstStyle/>
          <a:p>
            <a:r>
              <a:rPr lang="fr-FR" sz="1101" dirty="0"/>
              <a:t>Chaufferie</a:t>
            </a:r>
            <a:endParaRPr lang="fr-FR" dirty="0"/>
          </a:p>
        </p:txBody>
      </p:sp>
      <p:sp>
        <p:nvSpPr>
          <p:cNvPr id="40" name="ZoneTexte 39"/>
          <p:cNvSpPr txBox="1"/>
          <p:nvPr/>
        </p:nvSpPr>
        <p:spPr>
          <a:xfrm>
            <a:off x="3547724" y="3816117"/>
            <a:ext cx="2866022" cy="261738"/>
          </a:xfrm>
          <a:prstGeom prst="rect">
            <a:avLst/>
          </a:prstGeom>
          <a:noFill/>
        </p:spPr>
        <p:txBody>
          <a:bodyPr wrap="square" rtlCol="0">
            <a:spAutoFit/>
          </a:bodyPr>
          <a:lstStyle/>
          <a:p>
            <a:r>
              <a:rPr lang="fr-FR" sz="1101" dirty="0"/>
              <a:t>Vanne gaz</a:t>
            </a:r>
            <a:endParaRPr lang="fr-FR" dirty="0"/>
          </a:p>
        </p:txBody>
      </p:sp>
      <p:sp>
        <p:nvSpPr>
          <p:cNvPr id="41" name="ZoneTexte 40"/>
          <p:cNvSpPr txBox="1"/>
          <p:nvPr/>
        </p:nvSpPr>
        <p:spPr>
          <a:xfrm>
            <a:off x="3547724" y="4037995"/>
            <a:ext cx="2866022" cy="261738"/>
          </a:xfrm>
          <a:prstGeom prst="rect">
            <a:avLst/>
          </a:prstGeom>
          <a:noFill/>
        </p:spPr>
        <p:txBody>
          <a:bodyPr wrap="square" rtlCol="0">
            <a:spAutoFit/>
          </a:bodyPr>
          <a:lstStyle/>
          <a:p>
            <a:r>
              <a:rPr lang="fr-FR" sz="1101" dirty="0"/>
              <a:t>Coupure urgence gaz</a:t>
            </a:r>
            <a:endParaRPr lang="fr-FR" dirty="0"/>
          </a:p>
        </p:txBody>
      </p:sp>
      <p:sp>
        <p:nvSpPr>
          <p:cNvPr id="42" name="ZoneTexte 41"/>
          <p:cNvSpPr txBox="1"/>
          <p:nvPr/>
        </p:nvSpPr>
        <p:spPr>
          <a:xfrm>
            <a:off x="3540630" y="4255605"/>
            <a:ext cx="2866022" cy="261738"/>
          </a:xfrm>
          <a:prstGeom prst="rect">
            <a:avLst/>
          </a:prstGeom>
          <a:noFill/>
        </p:spPr>
        <p:txBody>
          <a:bodyPr wrap="square" rtlCol="0">
            <a:spAutoFit/>
          </a:bodyPr>
          <a:lstStyle/>
          <a:p>
            <a:r>
              <a:rPr lang="fr-FR" sz="1101" dirty="0"/>
              <a:t>Barrage général d’eau</a:t>
            </a:r>
            <a:endParaRPr lang="fr-FR" dirty="0"/>
          </a:p>
        </p:txBody>
      </p:sp>
      <p:sp>
        <p:nvSpPr>
          <p:cNvPr id="43" name="ZoneTexte 42"/>
          <p:cNvSpPr txBox="1"/>
          <p:nvPr/>
        </p:nvSpPr>
        <p:spPr>
          <a:xfrm>
            <a:off x="3540630" y="4477483"/>
            <a:ext cx="2866022" cy="261738"/>
          </a:xfrm>
          <a:prstGeom prst="rect">
            <a:avLst/>
          </a:prstGeom>
          <a:noFill/>
        </p:spPr>
        <p:txBody>
          <a:bodyPr wrap="square" rtlCol="0">
            <a:spAutoFit/>
          </a:bodyPr>
          <a:lstStyle/>
          <a:p>
            <a:r>
              <a:rPr lang="fr-FR" sz="1101" dirty="0"/>
              <a:t>Raccordement à l’égout</a:t>
            </a:r>
            <a:endParaRPr lang="fr-FR" dirty="0"/>
          </a:p>
        </p:txBody>
      </p:sp>
      <p:sp>
        <p:nvSpPr>
          <p:cNvPr id="44" name="ZoneTexte 43"/>
          <p:cNvSpPr txBox="1"/>
          <p:nvPr/>
        </p:nvSpPr>
        <p:spPr>
          <a:xfrm>
            <a:off x="3540630" y="4720197"/>
            <a:ext cx="2866022" cy="261738"/>
          </a:xfrm>
          <a:prstGeom prst="rect">
            <a:avLst/>
          </a:prstGeom>
          <a:noFill/>
        </p:spPr>
        <p:txBody>
          <a:bodyPr wrap="square" rtlCol="0">
            <a:spAutoFit/>
          </a:bodyPr>
          <a:lstStyle/>
          <a:p>
            <a:r>
              <a:rPr lang="fr-FR" sz="1101" dirty="0"/>
              <a:t>Tampon collecteur égout</a:t>
            </a:r>
            <a:endParaRPr lang="fr-FR" dirty="0"/>
          </a:p>
        </p:txBody>
      </p:sp>
      <p:sp>
        <p:nvSpPr>
          <p:cNvPr id="45" name="ZoneTexte 44"/>
          <p:cNvSpPr txBox="1"/>
          <p:nvPr/>
        </p:nvSpPr>
        <p:spPr>
          <a:xfrm>
            <a:off x="3540630" y="4942076"/>
            <a:ext cx="2866022" cy="261738"/>
          </a:xfrm>
          <a:prstGeom prst="rect">
            <a:avLst/>
          </a:prstGeom>
          <a:noFill/>
        </p:spPr>
        <p:txBody>
          <a:bodyPr wrap="square" rtlCol="0">
            <a:spAutoFit/>
          </a:bodyPr>
          <a:lstStyle/>
          <a:p>
            <a:r>
              <a:rPr lang="fr-FR" sz="1101" dirty="0"/>
              <a:t>Ascenseur / monte-charge</a:t>
            </a:r>
            <a:endParaRPr lang="fr-FR" dirty="0"/>
          </a:p>
        </p:txBody>
      </p:sp>
      <p:sp>
        <p:nvSpPr>
          <p:cNvPr id="46" name="ZoneTexte 45"/>
          <p:cNvSpPr txBox="1"/>
          <p:nvPr/>
        </p:nvSpPr>
        <p:spPr>
          <a:xfrm>
            <a:off x="3533535" y="5159686"/>
            <a:ext cx="2866022" cy="261738"/>
          </a:xfrm>
          <a:prstGeom prst="rect">
            <a:avLst/>
          </a:prstGeom>
          <a:noFill/>
        </p:spPr>
        <p:txBody>
          <a:bodyPr wrap="square" rtlCol="0">
            <a:spAutoFit/>
          </a:bodyPr>
          <a:lstStyle/>
          <a:p>
            <a:r>
              <a:rPr lang="fr-FR" sz="1101" dirty="0"/>
              <a:t>Groupe de climatisation</a:t>
            </a:r>
            <a:endParaRPr lang="fr-FR" dirty="0"/>
          </a:p>
        </p:txBody>
      </p:sp>
      <p:sp>
        <p:nvSpPr>
          <p:cNvPr id="47" name="ZoneTexte 46"/>
          <p:cNvSpPr txBox="1"/>
          <p:nvPr/>
        </p:nvSpPr>
        <p:spPr>
          <a:xfrm>
            <a:off x="3533535" y="5381564"/>
            <a:ext cx="2866022" cy="261738"/>
          </a:xfrm>
          <a:prstGeom prst="rect">
            <a:avLst/>
          </a:prstGeom>
          <a:noFill/>
        </p:spPr>
        <p:txBody>
          <a:bodyPr wrap="square" rtlCol="0">
            <a:spAutoFit/>
          </a:bodyPr>
          <a:lstStyle/>
          <a:p>
            <a:r>
              <a:rPr lang="fr-FR" sz="1101" dirty="0"/>
              <a:t>Groupe électrogène</a:t>
            </a:r>
            <a:endParaRPr lang="fr-FR" dirty="0"/>
          </a:p>
        </p:txBody>
      </p:sp>
      <p:sp>
        <p:nvSpPr>
          <p:cNvPr id="48" name="ZoneTexte 47"/>
          <p:cNvSpPr txBox="1"/>
          <p:nvPr/>
        </p:nvSpPr>
        <p:spPr>
          <a:xfrm>
            <a:off x="3547724" y="5586129"/>
            <a:ext cx="2866022" cy="261738"/>
          </a:xfrm>
          <a:prstGeom prst="rect">
            <a:avLst/>
          </a:prstGeom>
          <a:noFill/>
        </p:spPr>
        <p:txBody>
          <a:bodyPr wrap="square" rtlCol="0">
            <a:spAutoFit/>
          </a:bodyPr>
          <a:lstStyle/>
          <a:p>
            <a:r>
              <a:rPr lang="fr-FR" sz="1101" dirty="0"/>
              <a:t>Colonne sèche</a:t>
            </a:r>
            <a:endParaRPr lang="fr-FR" dirty="0"/>
          </a:p>
        </p:txBody>
      </p:sp>
      <p:sp>
        <p:nvSpPr>
          <p:cNvPr id="49" name="ZoneTexte 48"/>
          <p:cNvSpPr txBox="1"/>
          <p:nvPr/>
        </p:nvSpPr>
        <p:spPr>
          <a:xfrm>
            <a:off x="3544169" y="5799470"/>
            <a:ext cx="2866022" cy="261738"/>
          </a:xfrm>
          <a:prstGeom prst="rect">
            <a:avLst/>
          </a:prstGeom>
          <a:noFill/>
        </p:spPr>
        <p:txBody>
          <a:bodyPr wrap="square" rtlCol="0">
            <a:spAutoFit/>
          </a:bodyPr>
          <a:lstStyle/>
          <a:p>
            <a:r>
              <a:rPr lang="fr-FR" sz="1101" dirty="0"/>
              <a:t>Bloc autonome éclairage de de sécurité</a:t>
            </a:r>
            <a:endParaRPr lang="fr-FR" dirty="0"/>
          </a:p>
        </p:txBody>
      </p:sp>
      <p:sp>
        <p:nvSpPr>
          <p:cNvPr id="50" name="ZoneTexte 49"/>
          <p:cNvSpPr txBox="1"/>
          <p:nvPr/>
        </p:nvSpPr>
        <p:spPr>
          <a:xfrm>
            <a:off x="3544169" y="6042185"/>
            <a:ext cx="2866022" cy="261738"/>
          </a:xfrm>
          <a:prstGeom prst="rect">
            <a:avLst/>
          </a:prstGeom>
          <a:noFill/>
        </p:spPr>
        <p:txBody>
          <a:bodyPr wrap="square" rtlCol="0">
            <a:spAutoFit/>
          </a:bodyPr>
          <a:lstStyle/>
          <a:p>
            <a:r>
              <a:rPr lang="fr-FR" sz="1101" dirty="0"/>
              <a:t>Espace d’attente sécurisé</a:t>
            </a:r>
            <a:endParaRPr lang="fr-FR" dirty="0"/>
          </a:p>
        </p:txBody>
      </p:sp>
      <p:sp>
        <p:nvSpPr>
          <p:cNvPr id="51" name="ZoneTexte 50"/>
          <p:cNvSpPr txBox="1"/>
          <p:nvPr/>
        </p:nvSpPr>
        <p:spPr>
          <a:xfrm>
            <a:off x="3544169" y="6264063"/>
            <a:ext cx="2866022" cy="261738"/>
          </a:xfrm>
          <a:prstGeom prst="rect">
            <a:avLst/>
          </a:prstGeom>
          <a:noFill/>
        </p:spPr>
        <p:txBody>
          <a:bodyPr wrap="square" rtlCol="0">
            <a:spAutoFit/>
          </a:bodyPr>
          <a:lstStyle/>
          <a:p>
            <a:r>
              <a:rPr lang="fr-FR" sz="1101" dirty="0"/>
              <a:t>Equipement 1</a:t>
            </a:r>
            <a:r>
              <a:rPr lang="fr-FR" sz="1101" baseline="30000" dirty="0"/>
              <a:t>er</a:t>
            </a:r>
            <a:r>
              <a:rPr lang="fr-FR" sz="1101" dirty="0"/>
              <a:t> secours</a:t>
            </a:r>
            <a:endParaRPr lang="fr-FR" dirty="0"/>
          </a:p>
        </p:txBody>
      </p:sp>
      <p:sp>
        <p:nvSpPr>
          <p:cNvPr id="52" name="ZoneTexte 51"/>
          <p:cNvSpPr txBox="1"/>
          <p:nvPr/>
        </p:nvSpPr>
        <p:spPr>
          <a:xfrm>
            <a:off x="3537075" y="6481673"/>
            <a:ext cx="2866022" cy="261738"/>
          </a:xfrm>
          <a:prstGeom prst="rect">
            <a:avLst/>
          </a:prstGeom>
          <a:noFill/>
        </p:spPr>
        <p:txBody>
          <a:bodyPr wrap="square" rtlCol="0">
            <a:spAutoFit/>
          </a:bodyPr>
          <a:lstStyle/>
          <a:p>
            <a:r>
              <a:rPr lang="fr-FR" sz="1101" dirty="0" err="1"/>
              <a:t>Défibrilateur</a:t>
            </a:r>
            <a:endParaRPr lang="fr-FR" dirty="0"/>
          </a:p>
        </p:txBody>
      </p:sp>
      <p:pic>
        <p:nvPicPr>
          <p:cNvPr id="53" name="Image 52"/>
          <p:cNvPicPr>
            <a:picLocks noChangeAspect="1"/>
          </p:cNvPicPr>
          <p:nvPr/>
        </p:nvPicPr>
        <p:blipFill>
          <a:blip r:embed="rId4"/>
          <a:stretch>
            <a:fillRect/>
          </a:stretch>
        </p:blipFill>
        <p:spPr>
          <a:xfrm>
            <a:off x="373706" y="2294002"/>
            <a:ext cx="658425" cy="146316"/>
          </a:xfrm>
          <a:prstGeom prst="rect">
            <a:avLst/>
          </a:prstGeom>
        </p:spPr>
      </p:pic>
      <p:pic>
        <p:nvPicPr>
          <p:cNvPr id="54" name="Image 53"/>
          <p:cNvPicPr>
            <a:picLocks noChangeAspect="1"/>
          </p:cNvPicPr>
          <p:nvPr/>
        </p:nvPicPr>
        <p:blipFill rotWithShape="1">
          <a:blip r:embed="rId3"/>
          <a:srcRect l="14688" t="15798" r="81166" b="80771"/>
          <a:stretch/>
        </p:blipFill>
        <p:spPr>
          <a:xfrm>
            <a:off x="702918" y="2510455"/>
            <a:ext cx="264694" cy="156412"/>
          </a:xfrm>
          <a:prstGeom prst="rect">
            <a:avLst/>
          </a:prstGeom>
        </p:spPr>
      </p:pic>
      <p:pic>
        <p:nvPicPr>
          <p:cNvPr id="55" name="Image 54"/>
          <p:cNvPicPr>
            <a:picLocks noChangeAspect="1"/>
          </p:cNvPicPr>
          <p:nvPr/>
        </p:nvPicPr>
        <p:blipFill rotWithShape="1">
          <a:blip r:embed="rId3"/>
          <a:srcRect l="14499" t="20548" r="81166" b="76285"/>
          <a:stretch/>
        </p:blipFill>
        <p:spPr>
          <a:xfrm>
            <a:off x="681123" y="2702957"/>
            <a:ext cx="276727" cy="144379"/>
          </a:xfrm>
          <a:prstGeom prst="rect">
            <a:avLst/>
          </a:prstGeom>
        </p:spPr>
      </p:pic>
      <p:pic>
        <p:nvPicPr>
          <p:cNvPr id="56" name="Image 55"/>
          <p:cNvPicPr>
            <a:picLocks noChangeAspect="1"/>
          </p:cNvPicPr>
          <p:nvPr/>
        </p:nvPicPr>
        <p:blipFill rotWithShape="1">
          <a:blip r:embed="rId3"/>
          <a:srcRect l="15442" t="24506" r="80789" b="71271"/>
          <a:stretch/>
        </p:blipFill>
        <p:spPr>
          <a:xfrm>
            <a:off x="717220" y="2919914"/>
            <a:ext cx="240631" cy="192505"/>
          </a:xfrm>
          <a:prstGeom prst="rect">
            <a:avLst/>
          </a:prstGeom>
        </p:spPr>
      </p:pic>
      <p:pic>
        <p:nvPicPr>
          <p:cNvPr id="57" name="Image 56"/>
          <p:cNvPicPr>
            <a:picLocks noChangeAspect="1"/>
          </p:cNvPicPr>
          <p:nvPr/>
        </p:nvPicPr>
        <p:blipFill rotWithShape="1">
          <a:blip r:embed="rId3"/>
          <a:srcRect l="15442" t="28201" r="80789" b="67048"/>
          <a:stretch/>
        </p:blipFill>
        <p:spPr>
          <a:xfrm>
            <a:off x="736344" y="3137588"/>
            <a:ext cx="240631" cy="216568"/>
          </a:xfrm>
          <a:prstGeom prst="rect">
            <a:avLst/>
          </a:prstGeom>
        </p:spPr>
      </p:pic>
      <p:pic>
        <p:nvPicPr>
          <p:cNvPr id="58" name="Image 57"/>
          <p:cNvPicPr>
            <a:picLocks noChangeAspect="1"/>
          </p:cNvPicPr>
          <p:nvPr/>
        </p:nvPicPr>
        <p:blipFill rotWithShape="1">
          <a:blip r:embed="rId3"/>
          <a:srcRect l="15253" t="32951" r="80789" b="62826"/>
          <a:stretch/>
        </p:blipFill>
        <p:spPr>
          <a:xfrm>
            <a:off x="736035" y="3376156"/>
            <a:ext cx="252664" cy="192504"/>
          </a:xfrm>
          <a:prstGeom prst="rect">
            <a:avLst/>
          </a:prstGeom>
        </p:spPr>
      </p:pic>
      <p:pic>
        <p:nvPicPr>
          <p:cNvPr id="59" name="Image 58"/>
          <p:cNvPicPr>
            <a:picLocks noChangeAspect="1"/>
          </p:cNvPicPr>
          <p:nvPr/>
        </p:nvPicPr>
        <p:blipFill rotWithShape="1">
          <a:blip r:embed="rId3"/>
          <a:srcRect l="15253" t="37439" r="80977" b="58602"/>
          <a:stretch/>
        </p:blipFill>
        <p:spPr>
          <a:xfrm>
            <a:off x="733831" y="3582456"/>
            <a:ext cx="240631" cy="180473"/>
          </a:xfrm>
          <a:prstGeom prst="rect">
            <a:avLst/>
          </a:prstGeom>
        </p:spPr>
      </p:pic>
      <p:pic>
        <p:nvPicPr>
          <p:cNvPr id="60" name="Image 59"/>
          <p:cNvPicPr>
            <a:picLocks noChangeAspect="1"/>
          </p:cNvPicPr>
          <p:nvPr/>
        </p:nvPicPr>
        <p:blipFill rotWithShape="1">
          <a:blip r:embed="rId3"/>
          <a:srcRect l="15065" t="41662" r="80787" b="54379"/>
          <a:stretch/>
        </p:blipFill>
        <p:spPr>
          <a:xfrm>
            <a:off x="730018" y="3808779"/>
            <a:ext cx="264694" cy="180475"/>
          </a:xfrm>
          <a:prstGeom prst="rect">
            <a:avLst/>
          </a:prstGeom>
        </p:spPr>
      </p:pic>
      <p:pic>
        <p:nvPicPr>
          <p:cNvPr id="61" name="Image 60"/>
          <p:cNvPicPr>
            <a:picLocks noChangeAspect="1"/>
          </p:cNvPicPr>
          <p:nvPr/>
        </p:nvPicPr>
        <p:blipFill rotWithShape="1">
          <a:blip r:embed="rId3"/>
          <a:srcRect l="16008" t="46149" r="81164" b="49628"/>
          <a:stretch/>
        </p:blipFill>
        <p:spPr>
          <a:xfrm>
            <a:off x="763906" y="4037996"/>
            <a:ext cx="180475" cy="192505"/>
          </a:xfrm>
          <a:prstGeom prst="rect">
            <a:avLst/>
          </a:prstGeom>
        </p:spPr>
      </p:pic>
      <p:pic>
        <p:nvPicPr>
          <p:cNvPr id="62" name="Image 61"/>
          <p:cNvPicPr>
            <a:picLocks noChangeAspect="1"/>
          </p:cNvPicPr>
          <p:nvPr/>
        </p:nvPicPr>
        <p:blipFill rotWithShape="1">
          <a:blip r:embed="rId3"/>
          <a:srcRect l="15819" t="50371" r="80976" b="45670"/>
          <a:stretch/>
        </p:blipFill>
        <p:spPr>
          <a:xfrm>
            <a:off x="753313" y="4268498"/>
            <a:ext cx="204538" cy="180475"/>
          </a:xfrm>
          <a:prstGeom prst="rect">
            <a:avLst/>
          </a:prstGeom>
        </p:spPr>
      </p:pic>
      <p:pic>
        <p:nvPicPr>
          <p:cNvPr id="63" name="Image 62"/>
          <p:cNvPicPr>
            <a:picLocks noChangeAspect="1"/>
          </p:cNvPicPr>
          <p:nvPr/>
        </p:nvPicPr>
        <p:blipFill rotWithShape="1">
          <a:blip r:embed="rId3"/>
          <a:srcRect l="15819" t="54858" r="80787" b="41183"/>
          <a:stretch/>
        </p:blipFill>
        <p:spPr>
          <a:xfrm>
            <a:off x="754080" y="4519929"/>
            <a:ext cx="216568" cy="180473"/>
          </a:xfrm>
          <a:prstGeom prst="rect">
            <a:avLst/>
          </a:prstGeom>
        </p:spPr>
      </p:pic>
      <p:pic>
        <p:nvPicPr>
          <p:cNvPr id="64" name="Image 63"/>
          <p:cNvPicPr>
            <a:picLocks noChangeAspect="1"/>
          </p:cNvPicPr>
          <p:nvPr/>
        </p:nvPicPr>
        <p:blipFill rotWithShape="1">
          <a:blip r:embed="rId3"/>
          <a:srcRect l="15819" t="58817" r="81164" b="36697"/>
          <a:stretch/>
        </p:blipFill>
        <p:spPr>
          <a:xfrm>
            <a:off x="766111" y="4748734"/>
            <a:ext cx="192505" cy="204538"/>
          </a:xfrm>
          <a:prstGeom prst="rect">
            <a:avLst/>
          </a:prstGeom>
        </p:spPr>
      </p:pic>
      <p:pic>
        <p:nvPicPr>
          <p:cNvPr id="65" name="Image 64"/>
          <p:cNvPicPr>
            <a:picLocks noChangeAspect="1"/>
          </p:cNvPicPr>
          <p:nvPr/>
        </p:nvPicPr>
        <p:blipFill rotWithShape="1">
          <a:blip r:embed="rId3"/>
          <a:srcRect l="15731" t="63072" r="80835" b="32541"/>
          <a:stretch/>
        </p:blipFill>
        <p:spPr>
          <a:xfrm>
            <a:off x="763907" y="4977151"/>
            <a:ext cx="219075" cy="200025"/>
          </a:xfrm>
          <a:prstGeom prst="rect">
            <a:avLst/>
          </a:prstGeom>
        </p:spPr>
      </p:pic>
      <p:pic>
        <p:nvPicPr>
          <p:cNvPr id="66" name="Image 65"/>
          <p:cNvPicPr>
            <a:picLocks noChangeAspect="1"/>
          </p:cNvPicPr>
          <p:nvPr/>
        </p:nvPicPr>
        <p:blipFill rotWithShape="1">
          <a:blip r:embed="rId3"/>
          <a:srcRect l="15881" t="67668" r="80985" b="28154"/>
          <a:stretch/>
        </p:blipFill>
        <p:spPr>
          <a:xfrm>
            <a:off x="760864" y="5207243"/>
            <a:ext cx="200027" cy="190501"/>
          </a:xfrm>
          <a:prstGeom prst="rect">
            <a:avLst/>
          </a:prstGeom>
        </p:spPr>
      </p:pic>
      <p:grpSp>
        <p:nvGrpSpPr>
          <p:cNvPr id="130" name="Groupe 129"/>
          <p:cNvGrpSpPr/>
          <p:nvPr/>
        </p:nvGrpSpPr>
        <p:grpSpPr>
          <a:xfrm>
            <a:off x="644053" y="5405763"/>
            <a:ext cx="409457" cy="209550"/>
            <a:chOff x="644053" y="5405762"/>
            <a:chExt cx="409457" cy="209550"/>
          </a:xfrm>
        </p:grpSpPr>
        <p:cxnSp>
          <p:nvCxnSpPr>
            <p:cNvPr id="116" name="Connecteur droit 115"/>
            <p:cNvCxnSpPr/>
            <p:nvPr/>
          </p:nvCxnSpPr>
          <p:spPr>
            <a:xfrm>
              <a:off x="644053" y="5520388"/>
              <a:ext cx="409457" cy="0"/>
            </a:xfrm>
            <a:prstGeom prst="line">
              <a:avLst/>
            </a:prstGeom>
            <a:ln w="82550">
              <a:solidFill>
                <a:srgbClr val="FFFF00"/>
              </a:solidFill>
            </a:ln>
          </p:spPr>
          <p:style>
            <a:lnRef idx="1">
              <a:schemeClr val="accent1"/>
            </a:lnRef>
            <a:fillRef idx="0">
              <a:schemeClr val="accent1"/>
            </a:fillRef>
            <a:effectRef idx="0">
              <a:schemeClr val="accent1"/>
            </a:effectRef>
            <a:fontRef idx="minor">
              <a:schemeClr val="tx1"/>
            </a:fontRef>
          </p:style>
        </p:cxnSp>
        <p:pic>
          <p:nvPicPr>
            <p:cNvPr id="67" name="Image 66"/>
            <p:cNvPicPr>
              <a:picLocks noChangeAspect="1"/>
            </p:cNvPicPr>
            <p:nvPr/>
          </p:nvPicPr>
          <p:blipFill rotWithShape="1">
            <a:blip r:embed="rId3"/>
            <a:srcRect l="15582" t="71845" r="80985" b="23559"/>
            <a:stretch/>
          </p:blipFill>
          <p:spPr>
            <a:xfrm>
              <a:off x="751340" y="5405762"/>
              <a:ext cx="219075" cy="209550"/>
            </a:xfrm>
            <a:prstGeom prst="rect">
              <a:avLst/>
            </a:prstGeom>
          </p:spPr>
        </p:pic>
      </p:grpSp>
      <p:pic>
        <p:nvPicPr>
          <p:cNvPr id="68" name="Image 67"/>
          <p:cNvPicPr>
            <a:picLocks noChangeAspect="1"/>
          </p:cNvPicPr>
          <p:nvPr/>
        </p:nvPicPr>
        <p:blipFill rotWithShape="1">
          <a:blip r:embed="rId3"/>
          <a:srcRect l="15731" t="76442" r="80836" b="19589"/>
          <a:stretch/>
        </p:blipFill>
        <p:spPr>
          <a:xfrm>
            <a:off x="760866" y="5643705"/>
            <a:ext cx="219075" cy="180974"/>
          </a:xfrm>
          <a:prstGeom prst="rect">
            <a:avLst/>
          </a:prstGeom>
        </p:spPr>
      </p:pic>
      <p:pic>
        <p:nvPicPr>
          <p:cNvPr id="69" name="Image 68"/>
          <p:cNvPicPr>
            <a:picLocks noChangeAspect="1"/>
          </p:cNvPicPr>
          <p:nvPr/>
        </p:nvPicPr>
        <p:blipFill rotWithShape="1">
          <a:blip r:embed="rId3"/>
          <a:srcRect l="15730" t="80621" r="80986" b="14993"/>
          <a:stretch/>
        </p:blipFill>
        <p:spPr>
          <a:xfrm>
            <a:off x="760866" y="5844135"/>
            <a:ext cx="209551" cy="200025"/>
          </a:xfrm>
          <a:prstGeom prst="rect">
            <a:avLst/>
          </a:prstGeom>
        </p:spPr>
      </p:pic>
      <p:pic>
        <p:nvPicPr>
          <p:cNvPr id="70" name="Image 69"/>
          <p:cNvPicPr>
            <a:picLocks noChangeAspect="1"/>
          </p:cNvPicPr>
          <p:nvPr/>
        </p:nvPicPr>
        <p:blipFill rotWithShape="1">
          <a:blip r:embed="rId3"/>
          <a:srcRect l="15581" t="85006" r="80986" b="10608"/>
          <a:stretch/>
        </p:blipFill>
        <p:spPr>
          <a:xfrm>
            <a:off x="731683" y="6091843"/>
            <a:ext cx="219075" cy="200025"/>
          </a:xfrm>
          <a:prstGeom prst="rect">
            <a:avLst/>
          </a:prstGeom>
        </p:spPr>
      </p:pic>
      <p:pic>
        <p:nvPicPr>
          <p:cNvPr id="71" name="Image 70"/>
          <p:cNvPicPr>
            <a:picLocks noChangeAspect="1"/>
          </p:cNvPicPr>
          <p:nvPr/>
        </p:nvPicPr>
        <p:blipFill rotWithShape="1">
          <a:blip r:embed="rId3"/>
          <a:srcRect l="15731" t="89183" r="80986" b="6848"/>
          <a:stretch/>
        </p:blipFill>
        <p:spPr>
          <a:xfrm>
            <a:off x="763907" y="6300699"/>
            <a:ext cx="209550" cy="180974"/>
          </a:xfrm>
          <a:prstGeom prst="rect">
            <a:avLst/>
          </a:prstGeom>
        </p:spPr>
      </p:pic>
      <p:pic>
        <p:nvPicPr>
          <p:cNvPr id="72" name="Image 71"/>
          <p:cNvPicPr>
            <a:picLocks noChangeAspect="1"/>
          </p:cNvPicPr>
          <p:nvPr/>
        </p:nvPicPr>
        <p:blipFill rotWithShape="1">
          <a:blip r:embed="rId3"/>
          <a:srcRect l="14686" t="93987" r="80091" b="1835"/>
          <a:stretch/>
        </p:blipFill>
        <p:spPr>
          <a:xfrm>
            <a:off x="646565" y="6530455"/>
            <a:ext cx="333375" cy="190501"/>
          </a:xfrm>
          <a:prstGeom prst="rect">
            <a:avLst/>
          </a:prstGeom>
        </p:spPr>
      </p:pic>
      <p:pic>
        <p:nvPicPr>
          <p:cNvPr id="73" name="Image 72"/>
          <p:cNvPicPr>
            <a:picLocks noChangeAspect="1"/>
          </p:cNvPicPr>
          <p:nvPr/>
        </p:nvPicPr>
        <p:blipFill rotWithShape="1">
          <a:blip r:embed="rId3"/>
          <a:srcRect l="60795" t="7495" r="35922" b="88954"/>
          <a:stretch/>
        </p:blipFill>
        <p:spPr>
          <a:xfrm>
            <a:off x="3329955" y="2064715"/>
            <a:ext cx="209550" cy="161925"/>
          </a:xfrm>
          <a:prstGeom prst="rect">
            <a:avLst/>
          </a:prstGeom>
        </p:spPr>
      </p:pic>
      <p:pic>
        <p:nvPicPr>
          <p:cNvPr id="74" name="Image 73"/>
          <p:cNvPicPr>
            <a:picLocks noChangeAspect="1"/>
          </p:cNvPicPr>
          <p:nvPr/>
        </p:nvPicPr>
        <p:blipFill rotWithShape="1">
          <a:blip r:embed="rId3"/>
          <a:srcRect l="61392" t="11047" r="35772" b="84567"/>
          <a:stretch/>
        </p:blipFill>
        <p:spPr>
          <a:xfrm>
            <a:off x="3370396" y="2242998"/>
            <a:ext cx="180974" cy="200025"/>
          </a:xfrm>
          <a:prstGeom prst="rect">
            <a:avLst/>
          </a:prstGeom>
        </p:spPr>
      </p:pic>
      <p:pic>
        <p:nvPicPr>
          <p:cNvPr id="75" name="Image 74"/>
          <p:cNvPicPr>
            <a:picLocks noChangeAspect="1"/>
          </p:cNvPicPr>
          <p:nvPr/>
        </p:nvPicPr>
        <p:blipFill rotWithShape="1">
          <a:blip r:embed="rId3"/>
          <a:srcRect l="60795" t="15433" r="35473" b="80181"/>
          <a:stretch/>
        </p:blipFill>
        <p:spPr>
          <a:xfrm>
            <a:off x="3320947" y="2454151"/>
            <a:ext cx="238125" cy="200025"/>
          </a:xfrm>
          <a:prstGeom prst="rect">
            <a:avLst/>
          </a:prstGeom>
        </p:spPr>
      </p:pic>
      <p:pic>
        <p:nvPicPr>
          <p:cNvPr id="76" name="Image 75"/>
          <p:cNvPicPr>
            <a:picLocks noChangeAspect="1"/>
          </p:cNvPicPr>
          <p:nvPr/>
        </p:nvPicPr>
        <p:blipFill rotWithShape="1">
          <a:blip r:embed="rId3"/>
          <a:srcRect l="60946" t="20026" r="34428" b="76214"/>
          <a:stretch/>
        </p:blipFill>
        <p:spPr>
          <a:xfrm>
            <a:off x="3320430" y="2700335"/>
            <a:ext cx="295275" cy="171450"/>
          </a:xfrm>
          <a:prstGeom prst="rect">
            <a:avLst/>
          </a:prstGeom>
        </p:spPr>
      </p:pic>
      <p:pic>
        <p:nvPicPr>
          <p:cNvPr id="77" name="Image 76"/>
          <p:cNvPicPr>
            <a:picLocks noChangeAspect="1"/>
          </p:cNvPicPr>
          <p:nvPr/>
        </p:nvPicPr>
        <p:blipFill rotWithShape="1">
          <a:blip r:embed="rId3"/>
          <a:srcRect l="61095" t="24413" r="34577" b="71201"/>
          <a:stretch/>
        </p:blipFill>
        <p:spPr>
          <a:xfrm>
            <a:off x="3329954" y="2920247"/>
            <a:ext cx="276225" cy="200025"/>
          </a:xfrm>
          <a:prstGeom prst="rect">
            <a:avLst/>
          </a:prstGeom>
        </p:spPr>
      </p:pic>
      <p:pic>
        <p:nvPicPr>
          <p:cNvPr id="78" name="Image 77"/>
          <p:cNvPicPr>
            <a:picLocks noChangeAspect="1"/>
          </p:cNvPicPr>
          <p:nvPr/>
        </p:nvPicPr>
        <p:blipFill rotWithShape="1">
          <a:blip r:embed="rId3"/>
          <a:srcRect l="61244" t="28799" r="35771" b="67650"/>
          <a:stretch/>
        </p:blipFill>
        <p:spPr>
          <a:xfrm>
            <a:off x="3329955" y="3168022"/>
            <a:ext cx="190501" cy="161925"/>
          </a:xfrm>
          <a:prstGeom prst="rect">
            <a:avLst/>
          </a:prstGeom>
        </p:spPr>
      </p:pic>
      <p:pic>
        <p:nvPicPr>
          <p:cNvPr id="79" name="Image 78"/>
          <p:cNvPicPr>
            <a:picLocks noChangeAspect="1"/>
          </p:cNvPicPr>
          <p:nvPr/>
        </p:nvPicPr>
        <p:blipFill rotWithShape="1">
          <a:blip r:embed="rId3"/>
          <a:srcRect l="61094" t="33185" r="35621" b="63264"/>
          <a:stretch/>
        </p:blipFill>
        <p:spPr>
          <a:xfrm>
            <a:off x="3320431" y="3377436"/>
            <a:ext cx="209548" cy="161925"/>
          </a:xfrm>
          <a:prstGeom prst="rect">
            <a:avLst/>
          </a:prstGeom>
        </p:spPr>
      </p:pic>
      <p:pic>
        <p:nvPicPr>
          <p:cNvPr id="80" name="Image 79"/>
          <p:cNvPicPr>
            <a:picLocks noChangeAspect="1"/>
          </p:cNvPicPr>
          <p:nvPr/>
        </p:nvPicPr>
        <p:blipFill rotWithShape="1">
          <a:blip r:embed="rId3"/>
          <a:srcRect l="60796" t="37363" r="35471" b="58042"/>
          <a:stretch/>
        </p:blipFill>
        <p:spPr>
          <a:xfrm>
            <a:off x="3292373" y="3567901"/>
            <a:ext cx="238125" cy="209550"/>
          </a:xfrm>
          <a:prstGeom prst="rect">
            <a:avLst/>
          </a:prstGeom>
        </p:spPr>
      </p:pic>
      <p:pic>
        <p:nvPicPr>
          <p:cNvPr id="81" name="Image 80"/>
          <p:cNvPicPr>
            <a:picLocks noChangeAspect="1"/>
          </p:cNvPicPr>
          <p:nvPr/>
        </p:nvPicPr>
        <p:blipFill rotWithShape="1">
          <a:blip r:embed="rId3"/>
          <a:srcRect l="60945" t="41957" r="35173" b="54492"/>
          <a:stretch/>
        </p:blipFill>
        <p:spPr>
          <a:xfrm>
            <a:off x="3310904" y="3863449"/>
            <a:ext cx="247650" cy="161924"/>
          </a:xfrm>
          <a:prstGeom prst="rect">
            <a:avLst/>
          </a:prstGeom>
        </p:spPr>
      </p:pic>
      <p:pic>
        <p:nvPicPr>
          <p:cNvPr id="82" name="Image 81"/>
          <p:cNvPicPr>
            <a:picLocks noChangeAspect="1"/>
          </p:cNvPicPr>
          <p:nvPr/>
        </p:nvPicPr>
        <p:blipFill rotWithShape="1">
          <a:blip r:embed="rId3"/>
          <a:srcRect l="60795" t="45926" r="35322" b="49897"/>
          <a:stretch/>
        </p:blipFill>
        <p:spPr>
          <a:xfrm>
            <a:off x="3304935" y="4062805"/>
            <a:ext cx="247650" cy="190499"/>
          </a:xfrm>
          <a:prstGeom prst="rect">
            <a:avLst/>
          </a:prstGeom>
        </p:spPr>
      </p:pic>
      <p:pic>
        <p:nvPicPr>
          <p:cNvPr id="83" name="Image 82"/>
          <p:cNvPicPr>
            <a:picLocks noChangeAspect="1"/>
          </p:cNvPicPr>
          <p:nvPr/>
        </p:nvPicPr>
        <p:blipFill rotWithShape="1">
          <a:blip r:embed="rId3"/>
          <a:srcRect l="61093" t="50312" r="35471" b="45302"/>
          <a:stretch/>
        </p:blipFill>
        <p:spPr>
          <a:xfrm>
            <a:off x="3320430" y="4281122"/>
            <a:ext cx="219075" cy="200025"/>
          </a:xfrm>
          <a:prstGeom prst="rect">
            <a:avLst/>
          </a:prstGeom>
        </p:spPr>
      </p:pic>
      <p:pic>
        <p:nvPicPr>
          <p:cNvPr id="84" name="Image 83"/>
          <p:cNvPicPr>
            <a:picLocks noChangeAspect="1"/>
          </p:cNvPicPr>
          <p:nvPr/>
        </p:nvPicPr>
        <p:blipFill rotWithShape="1">
          <a:blip r:embed="rId3"/>
          <a:srcRect l="61541" t="54280" r="35770" b="41543"/>
          <a:stretch/>
        </p:blipFill>
        <p:spPr>
          <a:xfrm>
            <a:off x="3339480" y="4502584"/>
            <a:ext cx="171451" cy="190501"/>
          </a:xfrm>
          <a:prstGeom prst="rect">
            <a:avLst/>
          </a:prstGeom>
        </p:spPr>
      </p:pic>
      <p:pic>
        <p:nvPicPr>
          <p:cNvPr id="85" name="Image 84"/>
          <p:cNvPicPr>
            <a:picLocks noChangeAspect="1"/>
          </p:cNvPicPr>
          <p:nvPr/>
        </p:nvPicPr>
        <p:blipFill rotWithShape="1">
          <a:blip r:embed="rId3"/>
          <a:srcRect l="61242" t="59084" r="35919" b="36948"/>
          <a:stretch/>
        </p:blipFill>
        <p:spPr>
          <a:xfrm>
            <a:off x="3349004" y="4758894"/>
            <a:ext cx="180976" cy="180974"/>
          </a:xfrm>
          <a:prstGeom prst="rect">
            <a:avLst/>
          </a:prstGeom>
        </p:spPr>
      </p:pic>
      <p:pic>
        <p:nvPicPr>
          <p:cNvPr id="86" name="Image 85"/>
          <p:cNvPicPr>
            <a:picLocks noChangeAspect="1"/>
          </p:cNvPicPr>
          <p:nvPr/>
        </p:nvPicPr>
        <p:blipFill rotWithShape="1">
          <a:blip r:embed="rId3"/>
          <a:srcRect l="61242" t="63470" r="35621" b="32562"/>
          <a:stretch/>
        </p:blipFill>
        <p:spPr>
          <a:xfrm>
            <a:off x="3351347" y="4997658"/>
            <a:ext cx="200024" cy="180974"/>
          </a:xfrm>
          <a:prstGeom prst="rect">
            <a:avLst/>
          </a:prstGeom>
        </p:spPr>
      </p:pic>
      <p:pic>
        <p:nvPicPr>
          <p:cNvPr id="87" name="Image 86"/>
          <p:cNvPicPr>
            <a:picLocks noChangeAspect="1"/>
          </p:cNvPicPr>
          <p:nvPr/>
        </p:nvPicPr>
        <p:blipFill rotWithShape="1">
          <a:blip r:embed="rId3"/>
          <a:srcRect l="60345" t="67855" r="34576" b="28386"/>
          <a:stretch/>
        </p:blipFill>
        <p:spPr>
          <a:xfrm>
            <a:off x="3263278" y="5226154"/>
            <a:ext cx="323850" cy="171450"/>
          </a:xfrm>
          <a:prstGeom prst="rect">
            <a:avLst/>
          </a:prstGeom>
        </p:spPr>
      </p:pic>
      <p:pic>
        <p:nvPicPr>
          <p:cNvPr id="88" name="Image 87"/>
          <p:cNvPicPr>
            <a:picLocks noChangeAspect="1"/>
          </p:cNvPicPr>
          <p:nvPr/>
        </p:nvPicPr>
        <p:blipFill rotWithShape="1">
          <a:blip r:embed="rId3"/>
          <a:srcRect l="60195" t="72032" r="34576" b="23582"/>
          <a:stretch/>
        </p:blipFill>
        <p:spPr>
          <a:xfrm>
            <a:off x="3253754" y="5444177"/>
            <a:ext cx="333375" cy="200024"/>
          </a:xfrm>
          <a:prstGeom prst="rect">
            <a:avLst/>
          </a:prstGeom>
        </p:spPr>
      </p:pic>
      <p:pic>
        <p:nvPicPr>
          <p:cNvPr id="89" name="Image 88"/>
          <p:cNvPicPr>
            <a:picLocks noChangeAspect="1"/>
          </p:cNvPicPr>
          <p:nvPr/>
        </p:nvPicPr>
        <p:blipFill rotWithShape="1">
          <a:blip r:embed="rId3"/>
          <a:srcRect l="61241" t="76419" r="35921" b="19404"/>
          <a:stretch/>
        </p:blipFill>
        <p:spPr>
          <a:xfrm>
            <a:off x="3339478" y="5636864"/>
            <a:ext cx="180976" cy="190499"/>
          </a:xfrm>
          <a:prstGeom prst="rect">
            <a:avLst/>
          </a:prstGeom>
        </p:spPr>
      </p:pic>
      <p:pic>
        <p:nvPicPr>
          <p:cNvPr id="90" name="Image 89"/>
          <p:cNvPicPr>
            <a:picLocks noChangeAspect="1"/>
          </p:cNvPicPr>
          <p:nvPr/>
        </p:nvPicPr>
        <p:blipFill rotWithShape="1">
          <a:blip r:embed="rId3"/>
          <a:srcRect l="60047" t="81222" r="34875" b="15228"/>
          <a:stretch/>
        </p:blipFill>
        <p:spPr>
          <a:xfrm>
            <a:off x="3263278" y="5843881"/>
            <a:ext cx="323850" cy="161925"/>
          </a:xfrm>
          <a:prstGeom prst="rect">
            <a:avLst/>
          </a:prstGeom>
        </p:spPr>
      </p:pic>
      <p:pic>
        <p:nvPicPr>
          <p:cNvPr id="91" name="Image 90"/>
          <p:cNvPicPr>
            <a:picLocks noChangeAspect="1"/>
          </p:cNvPicPr>
          <p:nvPr/>
        </p:nvPicPr>
        <p:blipFill rotWithShape="1">
          <a:blip r:embed="rId3"/>
          <a:srcRect l="61242" t="84980" r="35622" b="10426"/>
          <a:stretch/>
        </p:blipFill>
        <p:spPr>
          <a:xfrm>
            <a:off x="3339480" y="6053998"/>
            <a:ext cx="200025" cy="209550"/>
          </a:xfrm>
          <a:prstGeom prst="rect">
            <a:avLst/>
          </a:prstGeom>
        </p:spPr>
      </p:pic>
      <p:pic>
        <p:nvPicPr>
          <p:cNvPr id="92" name="Image 91"/>
          <p:cNvPicPr>
            <a:picLocks noChangeAspect="1"/>
          </p:cNvPicPr>
          <p:nvPr/>
        </p:nvPicPr>
        <p:blipFill rotWithShape="1">
          <a:blip r:embed="rId3"/>
          <a:srcRect l="61092" t="89366" r="35622" b="6249"/>
          <a:stretch/>
        </p:blipFill>
        <p:spPr>
          <a:xfrm>
            <a:off x="3320430" y="6311816"/>
            <a:ext cx="209550" cy="200025"/>
          </a:xfrm>
          <a:prstGeom prst="rect">
            <a:avLst/>
          </a:prstGeom>
        </p:spPr>
      </p:pic>
      <p:pic>
        <p:nvPicPr>
          <p:cNvPr id="93" name="Image 92"/>
          <p:cNvPicPr>
            <a:picLocks noChangeAspect="1"/>
          </p:cNvPicPr>
          <p:nvPr/>
        </p:nvPicPr>
        <p:blipFill rotWithShape="1">
          <a:blip r:embed="rId3"/>
          <a:srcRect l="61241" t="94168" r="35472" b="2282"/>
          <a:stretch/>
        </p:blipFill>
        <p:spPr>
          <a:xfrm>
            <a:off x="3339480" y="6596282"/>
            <a:ext cx="209550" cy="161925"/>
          </a:xfrm>
          <a:prstGeom prst="rect">
            <a:avLst/>
          </a:prstGeom>
        </p:spPr>
      </p:pic>
      <p:sp>
        <p:nvSpPr>
          <p:cNvPr id="96" name="Titre 1"/>
          <p:cNvSpPr txBox="1">
            <a:spLocks/>
          </p:cNvSpPr>
          <p:nvPr/>
        </p:nvSpPr>
        <p:spPr>
          <a:xfrm>
            <a:off x="1743075" y="6770329"/>
            <a:ext cx="4879654" cy="735495"/>
          </a:xfrm>
          <a:prstGeom prst="rect">
            <a:avLst/>
          </a:prstGeom>
        </p:spPr>
        <p:txBody>
          <a:bodyPr vert="horz" lIns="91441" tIns="45720" rIns="91441"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fr-FR" sz="2000" dirty="0">
                <a:latin typeface="Candara" panose="020E0502030303020204" pitchFamily="34" charset="0"/>
              </a:rPr>
              <a:t>Informations complémentaires</a:t>
            </a:r>
          </a:p>
          <a:p>
            <a:pPr algn="r"/>
            <a:r>
              <a:rPr lang="fr-FR" sz="2000" dirty="0">
                <a:latin typeface="Candara" panose="020E0502030303020204" pitchFamily="34" charset="0"/>
              </a:rPr>
              <a:t>(espaces, matériels, collections)</a:t>
            </a:r>
          </a:p>
        </p:txBody>
      </p:sp>
      <p:cxnSp>
        <p:nvCxnSpPr>
          <p:cNvPr id="97" name="Connecteur droit 96"/>
          <p:cNvCxnSpPr/>
          <p:nvPr/>
        </p:nvCxnSpPr>
        <p:spPr>
          <a:xfrm flipH="1">
            <a:off x="3443907" y="7462360"/>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98" name="Ellipse 97"/>
          <p:cNvSpPr/>
          <p:nvPr/>
        </p:nvSpPr>
        <p:spPr>
          <a:xfrm>
            <a:off x="688504" y="7725972"/>
            <a:ext cx="190807" cy="20129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p:cNvSpPr/>
          <p:nvPr/>
        </p:nvSpPr>
        <p:spPr>
          <a:xfrm>
            <a:off x="718331" y="8014803"/>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1" name="Image 100"/>
          <p:cNvPicPr>
            <a:picLocks noChangeAspect="1"/>
          </p:cNvPicPr>
          <p:nvPr/>
        </p:nvPicPr>
        <p:blipFill>
          <a:blip r:embed="rId5"/>
          <a:stretch>
            <a:fillRect/>
          </a:stretch>
        </p:blipFill>
        <p:spPr>
          <a:xfrm>
            <a:off x="692614" y="8467468"/>
            <a:ext cx="186694" cy="242924"/>
          </a:xfrm>
          <a:prstGeom prst="rect">
            <a:avLst/>
          </a:prstGeom>
        </p:spPr>
      </p:pic>
      <p:sp>
        <p:nvSpPr>
          <p:cNvPr id="102" name="ZoneTexte 101"/>
          <p:cNvSpPr txBox="1"/>
          <p:nvPr/>
        </p:nvSpPr>
        <p:spPr>
          <a:xfrm>
            <a:off x="945853" y="7664712"/>
            <a:ext cx="2866022" cy="369332"/>
          </a:xfrm>
          <a:prstGeom prst="rect">
            <a:avLst/>
          </a:prstGeom>
          <a:noFill/>
        </p:spPr>
        <p:txBody>
          <a:bodyPr wrap="square" rtlCol="0">
            <a:spAutoFit/>
          </a:bodyPr>
          <a:lstStyle/>
          <a:p>
            <a:r>
              <a:rPr lang="fr-FR" sz="1101" dirty="0"/>
              <a:t>Accès avec numéro de rue</a:t>
            </a:r>
            <a:r>
              <a:rPr lang="fr-FR" dirty="0"/>
              <a:t> </a:t>
            </a:r>
          </a:p>
        </p:txBody>
      </p:sp>
      <p:sp>
        <p:nvSpPr>
          <p:cNvPr id="103" name="ZoneTexte 102"/>
          <p:cNvSpPr txBox="1"/>
          <p:nvPr/>
        </p:nvSpPr>
        <p:spPr>
          <a:xfrm>
            <a:off x="928536" y="7965230"/>
            <a:ext cx="2866022" cy="261738"/>
          </a:xfrm>
          <a:prstGeom prst="rect">
            <a:avLst/>
          </a:prstGeom>
          <a:noFill/>
        </p:spPr>
        <p:txBody>
          <a:bodyPr wrap="square" rtlCol="0">
            <a:spAutoFit/>
          </a:bodyPr>
          <a:lstStyle/>
          <a:p>
            <a:r>
              <a:rPr lang="fr-FR" sz="1101" dirty="0"/>
              <a:t>Bouche incendie </a:t>
            </a:r>
            <a:endParaRPr lang="fr-FR" dirty="0"/>
          </a:p>
        </p:txBody>
      </p:sp>
      <p:sp>
        <p:nvSpPr>
          <p:cNvPr id="104" name="ZoneTexte 103"/>
          <p:cNvSpPr txBox="1"/>
          <p:nvPr/>
        </p:nvSpPr>
        <p:spPr>
          <a:xfrm>
            <a:off x="928536" y="8211121"/>
            <a:ext cx="2866022" cy="261738"/>
          </a:xfrm>
          <a:prstGeom prst="rect">
            <a:avLst/>
          </a:prstGeom>
          <a:noFill/>
        </p:spPr>
        <p:txBody>
          <a:bodyPr wrap="square" rtlCol="0">
            <a:spAutoFit/>
          </a:bodyPr>
          <a:lstStyle/>
          <a:p>
            <a:r>
              <a:rPr lang="fr-FR" sz="1101" dirty="0"/>
              <a:t>Réserve d’approche</a:t>
            </a:r>
            <a:endParaRPr lang="fr-FR" dirty="0"/>
          </a:p>
        </p:txBody>
      </p:sp>
      <p:sp>
        <p:nvSpPr>
          <p:cNvPr id="105" name="ZoneTexte 104"/>
          <p:cNvSpPr txBox="1"/>
          <p:nvPr/>
        </p:nvSpPr>
        <p:spPr>
          <a:xfrm>
            <a:off x="945853" y="8471303"/>
            <a:ext cx="2866022" cy="261738"/>
          </a:xfrm>
          <a:prstGeom prst="rect">
            <a:avLst/>
          </a:prstGeom>
          <a:noFill/>
        </p:spPr>
        <p:txBody>
          <a:bodyPr wrap="square" rtlCol="0">
            <a:spAutoFit/>
          </a:bodyPr>
          <a:lstStyle/>
          <a:p>
            <a:r>
              <a:rPr lang="fr-FR" sz="1101" dirty="0"/>
              <a:t>Poste de sécurité incendie</a:t>
            </a:r>
            <a:endParaRPr lang="fr-FR" dirty="0"/>
          </a:p>
        </p:txBody>
      </p:sp>
      <p:pic>
        <p:nvPicPr>
          <p:cNvPr id="106" name="Image 105"/>
          <p:cNvPicPr>
            <a:picLocks noChangeAspect="1"/>
          </p:cNvPicPr>
          <p:nvPr/>
        </p:nvPicPr>
        <p:blipFill>
          <a:blip r:embed="rId6"/>
          <a:stretch>
            <a:fillRect/>
          </a:stretch>
        </p:blipFill>
        <p:spPr>
          <a:xfrm>
            <a:off x="596425" y="8146290"/>
            <a:ext cx="347957" cy="347957"/>
          </a:xfrm>
          <a:prstGeom prst="rect">
            <a:avLst/>
          </a:prstGeom>
        </p:spPr>
      </p:pic>
      <p:pic>
        <p:nvPicPr>
          <p:cNvPr id="111" name="Image 110"/>
          <p:cNvPicPr>
            <a:picLocks noChangeAspect="1"/>
          </p:cNvPicPr>
          <p:nvPr/>
        </p:nvPicPr>
        <p:blipFill rotWithShape="1">
          <a:blip r:embed="rId7"/>
          <a:srcRect l="57211" t="66189" r="34817" b="26529"/>
          <a:stretch/>
        </p:blipFill>
        <p:spPr>
          <a:xfrm>
            <a:off x="535776" y="8754428"/>
            <a:ext cx="469251" cy="228450"/>
          </a:xfrm>
          <a:prstGeom prst="rect">
            <a:avLst/>
          </a:prstGeom>
        </p:spPr>
      </p:pic>
      <p:sp>
        <p:nvSpPr>
          <p:cNvPr id="118" name="Triangle isocèle 117"/>
          <p:cNvSpPr/>
          <p:nvPr/>
        </p:nvSpPr>
        <p:spPr>
          <a:xfrm>
            <a:off x="639690" y="9038482"/>
            <a:ext cx="234074" cy="259201"/>
          </a:xfrm>
          <a:prstGeom prst="triangle">
            <a:avLst/>
          </a:prstGeom>
          <a:solidFill>
            <a:srgbClr val="FEA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ZoneTexte 125"/>
          <p:cNvSpPr txBox="1"/>
          <p:nvPr/>
        </p:nvSpPr>
        <p:spPr>
          <a:xfrm>
            <a:off x="957851" y="8722960"/>
            <a:ext cx="2866022" cy="261738"/>
          </a:xfrm>
          <a:prstGeom prst="rect">
            <a:avLst/>
          </a:prstGeom>
          <a:noFill/>
        </p:spPr>
        <p:txBody>
          <a:bodyPr wrap="square" rtlCol="0">
            <a:spAutoFit/>
          </a:bodyPr>
          <a:lstStyle/>
          <a:p>
            <a:r>
              <a:rPr lang="fr-FR" sz="1101" dirty="0"/>
              <a:t>Locaux à risque</a:t>
            </a:r>
            <a:endParaRPr lang="fr-FR" dirty="0"/>
          </a:p>
        </p:txBody>
      </p:sp>
      <p:sp>
        <p:nvSpPr>
          <p:cNvPr id="127" name="ZoneTexte 126"/>
          <p:cNvSpPr txBox="1"/>
          <p:nvPr/>
        </p:nvSpPr>
        <p:spPr>
          <a:xfrm>
            <a:off x="945853" y="9060873"/>
            <a:ext cx="2866022" cy="261738"/>
          </a:xfrm>
          <a:prstGeom prst="rect">
            <a:avLst/>
          </a:prstGeom>
          <a:noFill/>
        </p:spPr>
        <p:txBody>
          <a:bodyPr wrap="square" rtlCol="0">
            <a:spAutoFit/>
          </a:bodyPr>
          <a:lstStyle/>
          <a:p>
            <a:r>
              <a:rPr lang="fr-FR" sz="1101" dirty="0"/>
              <a:t>Espace de repli</a:t>
            </a:r>
            <a:endParaRPr lang="fr-FR" dirty="0"/>
          </a:p>
        </p:txBody>
      </p:sp>
      <p:pic>
        <p:nvPicPr>
          <p:cNvPr id="131" name="Image 130"/>
          <p:cNvPicPr>
            <a:picLocks noChangeAspect="1"/>
          </p:cNvPicPr>
          <p:nvPr/>
        </p:nvPicPr>
        <p:blipFill>
          <a:blip r:embed="rId8"/>
          <a:stretch>
            <a:fillRect/>
          </a:stretch>
        </p:blipFill>
        <p:spPr>
          <a:xfrm>
            <a:off x="639692" y="9340838"/>
            <a:ext cx="254787" cy="236401"/>
          </a:xfrm>
          <a:prstGeom prst="rect">
            <a:avLst/>
          </a:prstGeom>
        </p:spPr>
      </p:pic>
      <p:sp>
        <p:nvSpPr>
          <p:cNvPr id="132" name="ZoneTexte 131"/>
          <p:cNvSpPr txBox="1"/>
          <p:nvPr/>
        </p:nvSpPr>
        <p:spPr>
          <a:xfrm>
            <a:off x="928093" y="9314558"/>
            <a:ext cx="1285649" cy="431144"/>
          </a:xfrm>
          <a:prstGeom prst="rect">
            <a:avLst/>
          </a:prstGeom>
          <a:noFill/>
        </p:spPr>
        <p:txBody>
          <a:bodyPr wrap="square" rtlCol="0">
            <a:spAutoFit/>
          </a:bodyPr>
          <a:lstStyle/>
          <a:p>
            <a:r>
              <a:rPr lang="fr-FR" sz="1101" dirty="0"/>
              <a:t>Zone d’évacuation ou de protection </a:t>
            </a:r>
            <a:endParaRPr lang="fr-FR" dirty="0"/>
          </a:p>
        </p:txBody>
      </p:sp>
      <p:sp>
        <p:nvSpPr>
          <p:cNvPr id="133" name="ZoneTexte 132"/>
          <p:cNvSpPr txBox="1"/>
          <p:nvPr/>
        </p:nvSpPr>
        <p:spPr>
          <a:xfrm>
            <a:off x="3755923" y="7726953"/>
            <a:ext cx="2866022" cy="600549"/>
          </a:xfrm>
          <a:prstGeom prst="rect">
            <a:avLst/>
          </a:prstGeom>
          <a:noFill/>
        </p:spPr>
        <p:txBody>
          <a:bodyPr wrap="square" rtlCol="0">
            <a:spAutoFit/>
          </a:bodyPr>
          <a:lstStyle/>
          <a:p>
            <a:r>
              <a:rPr lang="fr-FR" sz="1101" dirty="0">
                <a:solidFill>
                  <a:srgbClr val="00B0F0"/>
                </a:solidFill>
              </a:rPr>
              <a:t>A compléter si nécessaire : </a:t>
            </a:r>
          </a:p>
          <a:p>
            <a:r>
              <a:rPr lang="fr-FR" sz="1101" dirty="0">
                <a:solidFill>
                  <a:srgbClr val="00B0F0"/>
                </a:solidFill>
              </a:rPr>
              <a:t>Local d’archives, atelier de restauration, stockage produits chimiques, etc.</a:t>
            </a:r>
            <a:endParaRPr lang="fr-FR" dirty="0"/>
          </a:p>
        </p:txBody>
      </p:sp>
      <p:sp>
        <p:nvSpPr>
          <p:cNvPr id="109" name="ZoneTexte 108"/>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spTree>
    <p:extLst>
      <p:ext uri="{BB962C8B-B14F-4D97-AF65-F5344CB8AC3E}">
        <p14:creationId xmlns:p14="http://schemas.microsoft.com/office/powerpoint/2010/main" val="3692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age 50"/>
          <p:cNvPicPr>
            <a:picLocks noChangeAspect="1"/>
          </p:cNvPicPr>
          <p:nvPr/>
        </p:nvPicPr>
        <p:blipFill rotWithShape="1">
          <a:blip r:embed="rId2"/>
          <a:srcRect l="21397" t="12000" r="5331" b="3341"/>
          <a:stretch/>
        </p:blipFill>
        <p:spPr>
          <a:xfrm>
            <a:off x="378807" y="2717765"/>
            <a:ext cx="6332093" cy="5245522"/>
          </a:xfrm>
          <a:prstGeom prst="rect">
            <a:avLst/>
          </a:prstGeom>
        </p:spPr>
      </p:pic>
      <p:sp>
        <p:nvSpPr>
          <p:cNvPr id="6" name="Titre 1"/>
          <p:cNvSpPr>
            <a:spLocks noGrp="1"/>
          </p:cNvSpPr>
          <p:nvPr>
            <p:ph type="ctrTitle"/>
          </p:nvPr>
        </p:nvSpPr>
        <p:spPr>
          <a:xfrm>
            <a:off x="4591878" y="198782"/>
            <a:ext cx="2010189" cy="735495"/>
          </a:xfrm>
        </p:spPr>
        <p:txBody>
          <a:bodyPr>
            <a:normAutofit/>
          </a:bodyPr>
          <a:lstStyle/>
          <a:p>
            <a:pPr algn="r"/>
            <a:r>
              <a:rPr lang="fr-FR" sz="2000" dirty="0">
                <a:latin typeface="Candara" panose="020E0502030303020204" pitchFamily="34" charset="0"/>
              </a:rPr>
              <a:t>Plan de masse</a:t>
            </a:r>
          </a:p>
        </p:txBody>
      </p:sp>
      <p:cxnSp>
        <p:nvCxnSpPr>
          <p:cNvPr id="8" name="Connecteur droit 7"/>
          <p:cNvCxnSpPr/>
          <p:nvPr/>
        </p:nvCxnSpPr>
        <p:spPr>
          <a:xfrm flipH="1">
            <a:off x="3438939" y="1073426"/>
            <a:ext cx="3419061"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60886" y="129453"/>
            <a:ext cx="3378053" cy="830997"/>
          </a:xfrm>
          <a:prstGeom prst="rect">
            <a:avLst/>
          </a:prstGeom>
          <a:noFill/>
        </p:spPr>
        <p:txBody>
          <a:bodyPr wrap="square" rtlCol="0">
            <a:spAutoFit/>
          </a:bodyPr>
          <a:lstStyle/>
          <a:p>
            <a:pPr algn="just"/>
            <a:r>
              <a:rPr lang="fr-FR" sz="1200" dirty="0">
                <a:solidFill>
                  <a:srgbClr val="FF0000"/>
                </a:solidFill>
                <a:latin typeface="Candara" panose="020E0502030303020204" pitchFamily="34" charset="0"/>
              </a:rPr>
              <a:t>Indiquez sur votre plan de masse les accès pompiers avec le numéro de rue, la localisation des hydrants, le poste de sécurité et la réserve d’approche. </a:t>
            </a:r>
          </a:p>
        </p:txBody>
      </p:sp>
      <p:sp>
        <p:nvSpPr>
          <p:cNvPr id="7" name="ZoneTexte 6"/>
          <p:cNvSpPr txBox="1"/>
          <p:nvPr/>
        </p:nvSpPr>
        <p:spPr>
          <a:xfrm>
            <a:off x="910761" y="1336743"/>
            <a:ext cx="5457955" cy="1200329"/>
          </a:xfrm>
          <a:prstGeom prst="rect">
            <a:avLst/>
          </a:prstGeom>
          <a:noFill/>
        </p:spPr>
        <p:txBody>
          <a:bodyPr wrap="square" rtlCol="0">
            <a:spAutoFit/>
          </a:bodyPr>
          <a:lstStyle/>
          <a:p>
            <a:pPr algn="ctr"/>
            <a:r>
              <a:rPr lang="fr-FR" dirty="0">
                <a:solidFill>
                  <a:srgbClr val="00B0F0"/>
                </a:solidFill>
                <a:latin typeface="Candara" panose="020E0502030303020204" pitchFamily="34" charset="0"/>
              </a:rPr>
              <a:t>Insérer et compléter votre plan de masse</a:t>
            </a:r>
          </a:p>
          <a:p>
            <a:pPr algn="ctr"/>
            <a:r>
              <a:rPr lang="fr-FR" dirty="0">
                <a:solidFill>
                  <a:srgbClr val="00B0F0"/>
                </a:solidFill>
                <a:latin typeface="Candara" panose="020E0502030303020204" pitchFamily="34" charset="0"/>
              </a:rPr>
              <a:t>Copier les éléments de la légende, adaptez leur taille et placez les conformément à votre situation. N’oubliez pas d’orienter correctement votre plan</a:t>
            </a:r>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r="2815" b="13777"/>
          <a:stretch/>
        </p:blipFill>
        <p:spPr>
          <a:xfrm>
            <a:off x="5597824" y="7910151"/>
            <a:ext cx="770893" cy="736545"/>
          </a:xfrm>
          <a:prstGeom prst="rect">
            <a:avLst/>
          </a:prstGeom>
        </p:spPr>
      </p:pic>
      <p:sp>
        <p:nvSpPr>
          <p:cNvPr id="16" name="Ellipse 15"/>
          <p:cNvSpPr/>
          <p:nvPr/>
        </p:nvSpPr>
        <p:spPr>
          <a:xfrm>
            <a:off x="630656" y="8278422"/>
            <a:ext cx="248652"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689757" y="8662503"/>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p:cNvPicPr>
            <a:picLocks noChangeAspect="1"/>
          </p:cNvPicPr>
          <p:nvPr/>
        </p:nvPicPr>
        <p:blipFill rotWithShape="1">
          <a:blip r:embed="rId4" cstate="print">
            <a:extLst>
              <a:ext uri="{28A0092B-C50C-407E-A947-70E740481C1C}">
                <a14:useLocalDpi xmlns:a14="http://schemas.microsoft.com/office/drawing/2010/main" val="0"/>
              </a:ext>
            </a:extLst>
          </a:blip>
          <a:srcRect l="19167" t="38270" r="52639" b="23704"/>
          <a:stretch/>
        </p:blipFill>
        <p:spPr>
          <a:xfrm>
            <a:off x="618014" y="8841210"/>
            <a:ext cx="261294" cy="285750"/>
          </a:xfrm>
          <a:prstGeom prst="rect">
            <a:avLst/>
          </a:prstGeom>
        </p:spPr>
      </p:pic>
      <p:sp>
        <p:nvSpPr>
          <p:cNvPr id="31" name="ZoneTexte 30"/>
          <p:cNvSpPr txBox="1"/>
          <p:nvPr/>
        </p:nvSpPr>
        <p:spPr>
          <a:xfrm>
            <a:off x="945853" y="8217161"/>
            <a:ext cx="2866022" cy="369332"/>
          </a:xfrm>
          <a:prstGeom prst="rect">
            <a:avLst/>
          </a:prstGeom>
          <a:noFill/>
        </p:spPr>
        <p:txBody>
          <a:bodyPr wrap="square" rtlCol="0">
            <a:spAutoFit/>
          </a:bodyPr>
          <a:lstStyle/>
          <a:p>
            <a:r>
              <a:rPr lang="fr-FR" sz="1101" dirty="0"/>
              <a:t>Accès avec numéro de rue</a:t>
            </a:r>
            <a:r>
              <a:rPr lang="fr-FR" dirty="0"/>
              <a:t> </a:t>
            </a:r>
          </a:p>
        </p:txBody>
      </p:sp>
      <p:sp>
        <p:nvSpPr>
          <p:cNvPr id="33" name="ZoneTexte 32"/>
          <p:cNvSpPr txBox="1"/>
          <p:nvPr/>
        </p:nvSpPr>
        <p:spPr>
          <a:xfrm>
            <a:off x="928536" y="8593881"/>
            <a:ext cx="2866022" cy="261738"/>
          </a:xfrm>
          <a:prstGeom prst="rect">
            <a:avLst/>
          </a:prstGeom>
          <a:noFill/>
        </p:spPr>
        <p:txBody>
          <a:bodyPr wrap="square" rtlCol="0">
            <a:spAutoFit/>
          </a:bodyPr>
          <a:lstStyle/>
          <a:p>
            <a:r>
              <a:rPr lang="fr-FR" sz="1101" dirty="0"/>
              <a:t>Bouche incendie </a:t>
            </a:r>
            <a:endParaRPr lang="fr-FR" dirty="0"/>
          </a:p>
        </p:txBody>
      </p:sp>
      <p:sp>
        <p:nvSpPr>
          <p:cNvPr id="35" name="ZoneTexte 34"/>
          <p:cNvSpPr txBox="1"/>
          <p:nvPr/>
        </p:nvSpPr>
        <p:spPr>
          <a:xfrm>
            <a:off x="928536" y="8868346"/>
            <a:ext cx="2866022" cy="261738"/>
          </a:xfrm>
          <a:prstGeom prst="rect">
            <a:avLst/>
          </a:prstGeom>
          <a:noFill/>
        </p:spPr>
        <p:txBody>
          <a:bodyPr wrap="square" rtlCol="0">
            <a:spAutoFit/>
          </a:bodyPr>
          <a:lstStyle/>
          <a:p>
            <a:r>
              <a:rPr lang="fr-FR" sz="1101" dirty="0"/>
              <a:t>Réserve d’approche</a:t>
            </a:r>
            <a:endParaRPr lang="fr-FR" dirty="0"/>
          </a:p>
        </p:txBody>
      </p:sp>
      <p:sp>
        <p:nvSpPr>
          <p:cNvPr id="36" name="ZoneTexte 35"/>
          <p:cNvSpPr txBox="1"/>
          <p:nvPr/>
        </p:nvSpPr>
        <p:spPr>
          <a:xfrm>
            <a:off x="945853" y="9195202"/>
            <a:ext cx="2866022" cy="261738"/>
          </a:xfrm>
          <a:prstGeom prst="rect">
            <a:avLst/>
          </a:prstGeom>
          <a:noFill/>
        </p:spPr>
        <p:txBody>
          <a:bodyPr wrap="square" rtlCol="0">
            <a:spAutoFit/>
          </a:bodyPr>
          <a:lstStyle/>
          <a:p>
            <a:r>
              <a:rPr lang="fr-FR" sz="1101" dirty="0"/>
              <a:t>Poste de sécurité incendie</a:t>
            </a:r>
            <a:endParaRPr lang="fr-FR" dirty="0"/>
          </a:p>
        </p:txBody>
      </p:sp>
      <p:grpSp>
        <p:nvGrpSpPr>
          <p:cNvPr id="52" name="Groupe 51"/>
          <p:cNvGrpSpPr/>
          <p:nvPr/>
        </p:nvGrpSpPr>
        <p:grpSpPr>
          <a:xfrm>
            <a:off x="3544852" y="4181407"/>
            <a:ext cx="307051" cy="247650"/>
            <a:chOff x="3781808" y="3093083"/>
            <a:chExt cx="307051" cy="247650"/>
          </a:xfrm>
        </p:grpSpPr>
        <p:sp>
          <p:nvSpPr>
            <p:cNvPr id="38" name="Ellipse 37"/>
            <p:cNvSpPr/>
            <p:nvPr/>
          </p:nvSpPr>
          <p:spPr>
            <a:xfrm>
              <a:off x="3793958" y="3093083"/>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b="1"/>
            </a:p>
          </p:txBody>
        </p:sp>
        <p:sp>
          <p:nvSpPr>
            <p:cNvPr id="30" name="ZoneTexte 29"/>
            <p:cNvSpPr txBox="1"/>
            <p:nvPr/>
          </p:nvSpPr>
          <p:spPr>
            <a:xfrm>
              <a:off x="3781808" y="3094335"/>
              <a:ext cx="307051" cy="230832"/>
            </a:xfrm>
            <a:prstGeom prst="rect">
              <a:avLst/>
            </a:prstGeom>
            <a:noFill/>
          </p:spPr>
          <p:txBody>
            <a:bodyPr wrap="square" rtlCol="0">
              <a:spAutoFit/>
            </a:bodyPr>
            <a:lstStyle/>
            <a:p>
              <a:r>
                <a:rPr lang="fr-FR" sz="900" b="1" dirty="0">
                  <a:solidFill>
                    <a:srgbClr val="00B050"/>
                  </a:solidFill>
                </a:rPr>
                <a:t>18</a:t>
              </a:r>
            </a:p>
          </p:txBody>
        </p:sp>
      </p:grpSp>
      <p:grpSp>
        <p:nvGrpSpPr>
          <p:cNvPr id="53" name="Groupe 52"/>
          <p:cNvGrpSpPr/>
          <p:nvPr/>
        </p:nvGrpSpPr>
        <p:grpSpPr>
          <a:xfrm>
            <a:off x="1869637" y="3630047"/>
            <a:ext cx="307051" cy="247650"/>
            <a:chOff x="571440" y="6048877"/>
            <a:chExt cx="307051" cy="247650"/>
          </a:xfrm>
        </p:grpSpPr>
        <p:sp>
          <p:nvSpPr>
            <p:cNvPr id="37" name="Ellipse 36"/>
            <p:cNvSpPr/>
            <p:nvPr/>
          </p:nvSpPr>
          <p:spPr>
            <a:xfrm>
              <a:off x="593929" y="6048877"/>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9" name="ZoneTexte 38"/>
            <p:cNvSpPr txBox="1"/>
            <p:nvPr/>
          </p:nvSpPr>
          <p:spPr>
            <a:xfrm>
              <a:off x="571440" y="6057287"/>
              <a:ext cx="307051" cy="230832"/>
            </a:xfrm>
            <a:prstGeom prst="rect">
              <a:avLst/>
            </a:prstGeom>
            <a:noFill/>
          </p:spPr>
          <p:txBody>
            <a:bodyPr wrap="square" rtlCol="0">
              <a:spAutoFit/>
            </a:bodyPr>
            <a:lstStyle/>
            <a:p>
              <a:r>
                <a:rPr lang="fr-FR" sz="900" b="1" dirty="0">
                  <a:solidFill>
                    <a:srgbClr val="00B050"/>
                  </a:solidFill>
                </a:rPr>
                <a:t>79</a:t>
              </a:r>
            </a:p>
          </p:txBody>
        </p:sp>
      </p:grpSp>
      <p:sp>
        <p:nvSpPr>
          <p:cNvPr id="40" name="Rectangle 39"/>
          <p:cNvSpPr/>
          <p:nvPr/>
        </p:nvSpPr>
        <p:spPr>
          <a:xfrm>
            <a:off x="2722408" y="5506665"/>
            <a:ext cx="130451" cy="123825"/>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Image 40"/>
          <p:cNvPicPr>
            <a:picLocks noChangeAspect="1"/>
          </p:cNvPicPr>
          <p:nvPr/>
        </p:nvPicPr>
        <p:blipFill rotWithShape="1">
          <a:blip r:embed="rId4" cstate="print">
            <a:extLst>
              <a:ext uri="{28A0092B-C50C-407E-A947-70E740481C1C}">
                <a14:useLocalDpi xmlns:a14="http://schemas.microsoft.com/office/drawing/2010/main" val="0"/>
              </a:ext>
            </a:extLst>
          </a:blip>
          <a:srcRect l="19167" t="38270" r="52639" b="23704"/>
          <a:stretch/>
        </p:blipFill>
        <p:spPr>
          <a:xfrm>
            <a:off x="3466715" y="5360269"/>
            <a:ext cx="261294" cy="285750"/>
          </a:xfrm>
          <a:prstGeom prst="rect">
            <a:avLst/>
          </a:prstGeom>
        </p:spPr>
      </p:pic>
      <p:sp>
        <p:nvSpPr>
          <p:cNvPr id="44" name="ZoneTexte 43"/>
          <p:cNvSpPr txBox="1"/>
          <p:nvPr/>
        </p:nvSpPr>
        <p:spPr>
          <a:xfrm>
            <a:off x="4229101" y="2775284"/>
            <a:ext cx="2372226" cy="276999"/>
          </a:xfrm>
          <a:prstGeom prst="rect">
            <a:avLst/>
          </a:prstGeom>
          <a:noFill/>
        </p:spPr>
        <p:txBody>
          <a:bodyPr wrap="square" rtlCol="0">
            <a:spAutoFit/>
          </a:bodyPr>
          <a:lstStyle/>
          <a:p>
            <a:pPr algn="r"/>
            <a:r>
              <a:rPr lang="fr-FR" sz="1200" dirty="0">
                <a:solidFill>
                  <a:srgbClr val="00B0F0"/>
                </a:solidFill>
              </a:rPr>
              <a:t>Exemple simplifié à supprimer</a:t>
            </a:r>
          </a:p>
        </p:txBody>
      </p:sp>
      <p:sp>
        <p:nvSpPr>
          <p:cNvPr id="46" name="Rectangle 45"/>
          <p:cNvSpPr/>
          <p:nvPr/>
        </p:nvSpPr>
        <p:spPr>
          <a:xfrm>
            <a:off x="400051" y="8141368"/>
            <a:ext cx="3525154" cy="147288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4" name="Groupe 53"/>
          <p:cNvGrpSpPr/>
          <p:nvPr/>
        </p:nvGrpSpPr>
        <p:grpSpPr>
          <a:xfrm>
            <a:off x="2105479" y="5800868"/>
            <a:ext cx="307051" cy="247650"/>
            <a:chOff x="571440" y="6048877"/>
            <a:chExt cx="307051" cy="247650"/>
          </a:xfrm>
        </p:grpSpPr>
        <p:sp>
          <p:nvSpPr>
            <p:cNvPr id="55" name="Ellipse 54"/>
            <p:cNvSpPr/>
            <p:nvPr/>
          </p:nvSpPr>
          <p:spPr>
            <a:xfrm>
              <a:off x="593929" y="6048877"/>
              <a:ext cx="248653" cy="2476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571440" y="6057287"/>
              <a:ext cx="307051" cy="230832"/>
            </a:xfrm>
            <a:prstGeom prst="rect">
              <a:avLst/>
            </a:prstGeom>
            <a:noFill/>
          </p:spPr>
          <p:txBody>
            <a:bodyPr wrap="square" rtlCol="0">
              <a:spAutoFit/>
            </a:bodyPr>
            <a:lstStyle/>
            <a:p>
              <a:r>
                <a:rPr lang="fr-FR" sz="900" b="1" dirty="0">
                  <a:solidFill>
                    <a:srgbClr val="00B050"/>
                  </a:solidFill>
                </a:rPr>
                <a:t>54</a:t>
              </a:r>
            </a:p>
          </p:txBody>
        </p:sp>
      </p:grpSp>
      <p:sp>
        <p:nvSpPr>
          <p:cNvPr id="34" name="ZoneTexte 33"/>
          <p:cNvSpPr txBox="1"/>
          <p:nvPr/>
        </p:nvSpPr>
        <p:spPr>
          <a:xfrm rot="16200000">
            <a:off x="-915130" y="8775426"/>
            <a:ext cx="2045704" cy="215444"/>
          </a:xfrm>
          <a:prstGeom prst="rect">
            <a:avLst/>
          </a:prstGeom>
          <a:noFill/>
        </p:spPr>
        <p:txBody>
          <a:bodyPr wrap="square" rtlCol="0">
            <a:spAutoFit/>
          </a:bodyPr>
          <a:lstStyle/>
          <a:p>
            <a:r>
              <a:rPr lang="fr-FR" sz="800" dirty="0" smtClean="0"/>
              <a:t>C2RMF/DCP – Marie Courselaud - 2019</a:t>
            </a:r>
            <a:endParaRPr lang="fr-FR" sz="800" dirty="0"/>
          </a:p>
        </p:txBody>
      </p:sp>
      <p:pic>
        <p:nvPicPr>
          <p:cNvPr id="43" name="Image 42"/>
          <p:cNvPicPr>
            <a:picLocks noChangeAspect="1"/>
          </p:cNvPicPr>
          <p:nvPr/>
        </p:nvPicPr>
        <p:blipFill rotWithShape="1">
          <a:blip r:embed="rId5"/>
          <a:srcRect l="14688" t="15798" r="81166" b="80771"/>
          <a:stretch/>
        </p:blipFill>
        <p:spPr>
          <a:xfrm rot="3019106">
            <a:off x="2061496" y="3893504"/>
            <a:ext cx="395017" cy="233422"/>
          </a:xfrm>
          <a:prstGeom prst="rect">
            <a:avLst/>
          </a:prstGeom>
        </p:spPr>
      </p:pic>
      <p:pic>
        <p:nvPicPr>
          <p:cNvPr id="45" name="Image 44"/>
          <p:cNvPicPr>
            <a:picLocks noChangeAspect="1"/>
          </p:cNvPicPr>
          <p:nvPr/>
        </p:nvPicPr>
        <p:blipFill rotWithShape="1">
          <a:blip r:embed="rId5"/>
          <a:srcRect l="14688" t="15798" r="81166" b="80771"/>
          <a:stretch/>
        </p:blipFill>
        <p:spPr>
          <a:xfrm rot="8266591">
            <a:off x="3236722" y="4474444"/>
            <a:ext cx="395017" cy="151820"/>
          </a:xfrm>
          <a:prstGeom prst="rect">
            <a:avLst/>
          </a:prstGeom>
        </p:spPr>
      </p:pic>
      <p:pic>
        <p:nvPicPr>
          <p:cNvPr id="47" name="Image 46"/>
          <p:cNvPicPr>
            <a:picLocks noChangeAspect="1"/>
          </p:cNvPicPr>
          <p:nvPr/>
        </p:nvPicPr>
        <p:blipFill rotWithShape="1">
          <a:blip r:embed="rId5"/>
          <a:srcRect l="14688" t="15798" r="81166" b="80771"/>
          <a:stretch/>
        </p:blipFill>
        <p:spPr>
          <a:xfrm rot="18484034">
            <a:off x="2268451" y="5535256"/>
            <a:ext cx="395017" cy="233422"/>
          </a:xfrm>
          <a:prstGeom prst="rect">
            <a:avLst/>
          </a:prstGeom>
        </p:spPr>
      </p:pic>
      <p:grpSp>
        <p:nvGrpSpPr>
          <p:cNvPr id="5" name="Groupe 4"/>
          <p:cNvGrpSpPr/>
          <p:nvPr/>
        </p:nvGrpSpPr>
        <p:grpSpPr>
          <a:xfrm>
            <a:off x="3159381" y="4768640"/>
            <a:ext cx="614668" cy="463254"/>
            <a:chOff x="-2214868" y="4361409"/>
            <a:chExt cx="673768" cy="450000"/>
          </a:xfrm>
        </p:grpSpPr>
        <p:sp>
          <p:nvSpPr>
            <p:cNvPr id="2" name="Rectangle 1"/>
            <p:cNvSpPr/>
            <p:nvPr/>
          </p:nvSpPr>
          <p:spPr>
            <a:xfrm>
              <a:off x="-2129589" y="4361409"/>
              <a:ext cx="505326" cy="45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2214868" y="4374363"/>
              <a:ext cx="673768" cy="400110"/>
            </a:xfrm>
            <a:prstGeom prst="rect">
              <a:avLst/>
            </a:prstGeom>
            <a:noFill/>
          </p:spPr>
          <p:txBody>
            <a:bodyPr wrap="square" rtlCol="0">
              <a:spAutoFit/>
            </a:bodyPr>
            <a:lstStyle/>
            <a:p>
              <a:pPr algn="ctr"/>
              <a:r>
                <a:rPr lang="fr-FR" sz="1000" b="1" dirty="0" smtClean="0">
                  <a:solidFill>
                    <a:schemeClr val="bg1"/>
                  </a:solidFill>
                </a:rPr>
                <a:t>PC Sécurité</a:t>
              </a:r>
              <a:endParaRPr lang="fr-FR" sz="1000" b="1" dirty="0">
                <a:solidFill>
                  <a:schemeClr val="bg1"/>
                </a:solidFill>
              </a:endParaRPr>
            </a:p>
          </p:txBody>
        </p:sp>
      </p:grpSp>
      <p:grpSp>
        <p:nvGrpSpPr>
          <p:cNvPr id="50" name="Groupe 49"/>
          <p:cNvGrpSpPr/>
          <p:nvPr/>
        </p:nvGrpSpPr>
        <p:grpSpPr>
          <a:xfrm>
            <a:off x="527943" y="9158870"/>
            <a:ext cx="441436" cy="292342"/>
            <a:chOff x="-2257392" y="4361409"/>
            <a:chExt cx="780075" cy="450000"/>
          </a:xfrm>
        </p:grpSpPr>
        <p:sp>
          <p:nvSpPr>
            <p:cNvPr id="57" name="Rectangle 56"/>
            <p:cNvSpPr/>
            <p:nvPr/>
          </p:nvSpPr>
          <p:spPr>
            <a:xfrm>
              <a:off x="-2129589" y="4361409"/>
              <a:ext cx="505326" cy="45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2257392" y="4374364"/>
              <a:ext cx="780075" cy="379006"/>
            </a:xfrm>
            <a:prstGeom prst="rect">
              <a:avLst/>
            </a:prstGeom>
            <a:noFill/>
          </p:spPr>
          <p:txBody>
            <a:bodyPr wrap="square" rtlCol="0">
              <a:spAutoFit/>
            </a:bodyPr>
            <a:lstStyle/>
            <a:p>
              <a:pPr algn="ctr"/>
              <a:r>
                <a:rPr lang="fr-FR" sz="1000" b="1" dirty="0" smtClean="0">
                  <a:solidFill>
                    <a:schemeClr val="bg1"/>
                  </a:solidFill>
                </a:rPr>
                <a:t>PCS</a:t>
              </a:r>
              <a:endParaRPr lang="fr-FR" sz="1000" b="1" dirty="0">
                <a:solidFill>
                  <a:schemeClr val="bg1"/>
                </a:solidFill>
              </a:endParaRPr>
            </a:p>
          </p:txBody>
        </p:sp>
      </p:grpSp>
    </p:spTree>
    <p:extLst>
      <p:ext uri="{BB962C8B-B14F-4D97-AF65-F5344CB8AC3E}">
        <p14:creationId xmlns:p14="http://schemas.microsoft.com/office/powerpoint/2010/main" val="187331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3022</TotalTime>
  <Words>3767</Words>
  <Application>Microsoft Office PowerPoint</Application>
  <PresentationFormat>Format A4 (210 x 297 mm)</PresentationFormat>
  <Paragraphs>556</Paragraphs>
  <Slides>27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Calibri Light</vt:lpstr>
      <vt:lpstr>Candara</vt:lpstr>
      <vt:lpstr>Thème Office</vt:lpstr>
      <vt:lpstr>Plan de sauvegarde des biens culturels</vt:lpstr>
      <vt:lpstr>Présentation PowerPoint</vt:lpstr>
      <vt:lpstr>Présentation PowerPoint</vt:lpstr>
      <vt:lpstr>Présentation PowerPoint</vt:lpstr>
      <vt:lpstr>Présentation PowerPoint</vt:lpstr>
      <vt:lpstr>Plan de sauvegarde des biens culturels</vt:lpstr>
      <vt:lpstr>Présentation PowerPoint</vt:lpstr>
      <vt:lpstr>Légende type  </vt:lpstr>
      <vt:lpstr>Plan de masse</vt:lpstr>
      <vt:lpstr>Plan de zones</vt:lpstr>
      <vt:lpstr>Nom de la zone</vt:lpstr>
      <vt:lpstr>Nom de la zone Sous-sol</vt:lpstr>
      <vt:lpstr>Nom de la zone Rez-de-chaussée</vt:lpstr>
      <vt:lpstr>Nom de la zone 1er étage</vt:lpstr>
      <vt:lpstr>Nom de la zone 2ème étage</vt:lpstr>
      <vt:lpstr>Présentation PowerPoint</vt:lpstr>
      <vt:lpstr>Nom de la zone Sous-sol Salle 1</vt:lpstr>
      <vt:lpstr>Nom de la zone Sous-sol Salle 1</vt:lpstr>
      <vt:lpstr>Présentation PowerPoint</vt:lpstr>
      <vt:lpstr>Plan de sauvegarde des biens culturels</vt:lpstr>
      <vt:lpstr>Procédure de déclenchement</vt:lpstr>
      <vt:lpstr>Organigramme</vt:lpstr>
      <vt:lpstr>Mobilisation générale des moyens humains</vt:lpstr>
      <vt:lpstr>Liste des volontaires hors temps de travail</vt:lpstr>
      <vt:lpstr>Liste des intervenants extérieurs</vt:lpstr>
      <vt:lpstr>Liste du matériel</vt:lpstr>
      <vt:lpstr>Liste des espaces de repli et de traitements</vt:lpstr>
    </vt:vector>
  </TitlesOfParts>
  <Company>Ministère de la Culture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sauvegarde et d’urgence</dc:title>
  <dc:creator>marie courselaud</dc:creator>
  <cp:lastModifiedBy>ROMANE COUTANSON</cp:lastModifiedBy>
  <cp:revision>107</cp:revision>
  <cp:lastPrinted>2019-06-11T09:00:24Z</cp:lastPrinted>
  <dcterms:created xsi:type="dcterms:W3CDTF">2019-05-10T13:07:00Z</dcterms:created>
  <dcterms:modified xsi:type="dcterms:W3CDTF">2023-08-09T14:06:42Z</dcterms:modified>
</cp:coreProperties>
</file>